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4" r:id="rId10"/>
    <p:sldId id="265" r:id="rId11"/>
    <p:sldId id="270" r:id="rId12"/>
    <p:sldId id="271" r:id="rId13"/>
    <p:sldId id="272" r:id="rId14"/>
    <p:sldId id="267" r:id="rId15"/>
    <p:sldId id="268" r:id="rId16"/>
    <p:sldId id="269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CD34A-7700-4DF8-A7EA-537D6D2D9967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FDA3C-B03A-428B-848D-EB468D733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4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FDA3C-B03A-428B-848D-EB468D733F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9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FDA3C-B03A-428B-848D-EB468D733F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4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78010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</a:rPr>
              <a:t>История происхождения </a:t>
            </a:r>
            <a:r>
              <a:rPr lang="ru-RU" sz="5400" b="1" dirty="0" err="1" smtClean="0">
                <a:solidFill>
                  <a:schemeClr val="accent4">
                    <a:lumMod val="50000"/>
                  </a:schemeClr>
                </a:solidFill>
              </a:rPr>
              <a:t>Курая</a:t>
            </a:r>
            <a:endParaRPr lang="ru-RU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Подготовила музыкальный руководитель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Юланова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Г.И.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8328"/>
            <a:ext cx="8507288" cy="125272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Цуур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Шоор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Монголия                          Тыва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8" b="1078"/>
          <a:stretch/>
        </p:blipFill>
        <p:spPr bwMode="auto">
          <a:xfrm>
            <a:off x="683568" y="1484783"/>
            <a:ext cx="3384376" cy="51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3928" b="21190"/>
          <a:stretch/>
        </p:blipFill>
        <p:spPr bwMode="auto">
          <a:xfrm>
            <a:off x="4572000" y="1484783"/>
            <a:ext cx="3851369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7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628800"/>
            <a:ext cx="8460928" cy="4896544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- </a:t>
            </a:r>
            <a:r>
              <a:rPr lang="ru-RU" sz="2800" dirty="0" err="1"/>
              <a:t>Цуур</a:t>
            </a:r>
            <a:r>
              <a:rPr lang="ru-RU" sz="2800" dirty="0"/>
              <a:t> так же как и </a:t>
            </a:r>
            <a:r>
              <a:rPr lang="ru-RU" sz="2800" dirty="0" err="1"/>
              <a:t>курай</a:t>
            </a:r>
            <a:r>
              <a:rPr lang="ru-RU" sz="2800" dirty="0"/>
              <a:t> изготавливается из </a:t>
            </a:r>
            <a:r>
              <a:rPr lang="ru-RU" sz="2800" b="1" dirty="0"/>
              <a:t>полого стебля зонтичного растения</a:t>
            </a:r>
            <a:r>
              <a:rPr lang="ru-RU" sz="2800" dirty="0"/>
              <a:t>, который произрастает в лесах Алтая и Хингана.</a:t>
            </a:r>
          </a:p>
          <a:p>
            <a:r>
              <a:rPr lang="ru-RU" sz="2800" dirty="0"/>
              <a:t>- Он </a:t>
            </a:r>
            <a:r>
              <a:rPr lang="ru-RU" sz="2800" b="1" dirty="0"/>
              <a:t>имеет такую же уникальную конструкцию</a:t>
            </a:r>
            <a:r>
              <a:rPr lang="ru-RU" sz="2800" dirty="0"/>
              <a:t>, как и </a:t>
            </a:r>
            <a:r>
              <a:rPr lang="ru-RU" sz="2800" dirty="0" err="1"/>
              <a:t>курай</a:t>
            </a:r>
            <a:r>
              <a:rPr lang="ru-RU" sz="2800" dirty="0"/>
              <a:t>. То есть у него нет специального </a:t>
            </a:r>
            <a:r>
              <a:rPr lang="ru-RU" sz="2800" dirty="0" err="1"/>
              <a:t>звукоизвлекающего</a:t>
            </a:r>
            <a:r>
              <a:rPr lang="ru-RU" sz="2800" dirty="0"/>
              <a:t> приспособления.</a:t>
            </a:r>
          </a:p>
          <a:p>
            <a:r>
              <a:rPr lang="ru-RU" sz="2800" dirty="0"/>
              <a:t>- </a:t>
            </a:r>
            <a:r>
              <a:rPr lang="ru-RU" sz="2800" dirty="0" err="1"/>
              <a:t>Цуур</a:t>
            </a:r>
            <a:r>
              <a:rPr lang="ru-RU" sz="2800" dirty="0"/>
              <a:t> </a:t>
            </a:r>
            <a:r>
              <a:rPr lang="ru-RU" sz="2800" b="1" dirty="0"/>
              <a:t>имеет определенную длину</a:t>
            </a:r>
            <a:r>
              <a:rPr lang="ru-RU" sz="2800" dirty="0"/>
              <a:t>, которая измеряется размером ширины ладони музыканта. Количество отверстий и расстояние между ними тоже идентично </a:t>
            </a:r>
            <a:r>
              <a:rPr lang="ru-RU" sz="2800" dirty="0" err="1"/>
              <a:t>кураю</a:t>
            </a:r>
            <a:r>
              <a:rPr lang="ru-RU" sz="2800" dirty="0"/>
              <a:t> (иногда меньше на одну, что не существенно).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Сходство </a:t>
            </a:r>
            <a:r>
              <a:rPr lang="ru-RU" sz="4800" b="1" dirty="0" err="1" smtClean="0">
                <a:solidFill>
                  <a:srgbClr val="002060"/>
                </a:solidFill>
              </a:rPr>
              <a:t>курая</a:t>
            </a:r>
            <a:r>
              <a:rPr lang="ru-RU" sz="4800" b="1" dirty="0" smtClean="0">
                <a:solidFill>
                  <a:srgbClr val="002060"/>
                </a:solidFill>
              </a:rPr>
              <a:t> и </a:t>
            </a:r>
            <a:r>
              <a:rPr lang="ru-RU" sz="4800" b="1" dirty="0" err="1" smtClean="0">
                <a:solidFill>
                  <a:srgbClr val="002060"/>
                </a:solidFill>
              </a:rPr>
              <a:t>цуура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4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*  </a:t>
            </a:r>
            <a:r>
              <a:rPr lang="ru-RU" sz="2800" dirty="0" smtClean="0"/>
              <a:t>Звучание инструментов схожее, присутствует</a:t>
            </a:r>
            <a:r>
              <a:rPr lang="en-US" sz="2800" dirty="0"/>
              <a:t> </a:t>
            </a:r>
            <a:r>
              <a:rPr lang="en-US" sz="2800" dirty="0" smtClean="0"/>
              <a:t>        </a:t>
            </a:r>
            <a:r>
              <a:rPr lang="ru-RU" sz="2800" b="1" dirty="0" err="1" smtClean="0"/>
              <a:t>бурдонный</a:t>
            </a:r>
            <a:r>
              <a:rPr lang="ru-RU" sz="2800" b="1" dirty="0" smtClean="0"/>
              <a:t> звук – </a:t>
            </a:r>
            <a:r>
              <a:rPr lang="ru-RU" sz="2800" b="1" dirty="0" err="1" smtClean="0"/>
              <a:t>узляу</a:t>
            </a:r>
            <a:r>
              <a:rPr lang="ru-RU" sz="2800" b="1" dirty="0" smtClean="0"/>
              <a:t>.</a:t>
            </a:r>
          </a:p>
          <a:p>
            <a:r>
              <a:rPr lang="ru-RU" sz="2800" dirty="0" err="1" smtClean="0"/>
              <a:t>Цуурчи</a:t>
            </a:r>
            <a:r>
              <a:rPr lang="ru-RU" sz="2800" dirty="0" smtClean="0"/>
              <a:t> (так принято называть музыканта, играющего на </a:t>
            </a:r>
            <a:r>
              <a:rPr lang="ru-RU" sz="2800" dirty="0" err="1" smtClean="0"/>
              <a:t>цууре</a:t>
            </a:r>
            <a:r>
              <a:rPr lang="ru-RU" sz="2800" dirty="0" smtClean="0"/>
              <a:t>) дополняет исполнение </a:t>
            </a:r>
            <a:r>
              <a:rPr lang="ru-RU" sz="2800" b="1" dirty="0" smtClean="0"/>
              <a:t>горловым пением</a:t>
            </a:r>
            <a:r>
              <a:rPr lang="ru-RU" sz="2800" dirty="0" smtClean="0"/>
              <a:t>. А перед этим </a:t>
            </a:r>
            <a:r>
              <a:rPr lang="ru-RU" sz="2800" b="1" dirty="0" smtClean="0"/>
              <a:t>обязательно должен рассказать легенду мелодии.</a:t>
            </a:r>
          </a:p>
          <a:p>
            <a:r>
              <a:rPr lang="ru-RU" sz="2800" dirty="0" smtClean="0"/>
              <a:t>Почти все песни, исполняемые на </a:t>
            </a:r>
            <a:r>
              <a:rPr lang="ru-RU" sz="2800" dirty="0" err="1" smtClean="0"/>
              <a:t>цууре</a:t>
            </a:r>
            <a:r>
              <a:rPr lang="ru-RU" sz="2800" dirty="0" smtClean="0"/>
              <a:t>, </a:t>
            </a:r>
            <a:r>
              <a:rPr lang="en-US" sz="2800" dirty="0" smtClean="0"/>
              <a:t> </a:t>
            </a:r>
            <a:r>
              <a:rPr lang="ru-RU" sz="2800" dirty="0" smtClean="0"/>
              <a:t>относятся к категории </a:t>
            </a:r>
            <a:r>
              <a:rPr lang="ru-RU" sz="2800" b="1" dirty="0" smtClean="0"/>
              <a:t>"протяжных песен" ("</a:t>
            </a:r>
            <a:r>
              <a:rPr lang="ru-RU" sz="2800" b="1" dirty="0" err="1" smtClean="0"/>
              <a:t>узун</a:t>
            </a:r>
            <a:r>
              <a:rPr lang="ru-RU" sz="2800" b="1" dirty="0" smtClean="0"/>
              <a:t> куй") </a:t>
            </a:r>
            <a:r>
              <a:rPr lang="ru-RU" sz="2800" dirty="0" smtClean="0"/>
              <a:t>и посвящены прославлению главной горы (Алтая, Хингана).</a:t>
            </a:r>
          </a:p>
          <a:p>
            <a:r>
              <a:rPr lang="ru-RU" sz="2800" dirty="0" smtClean="0"/>
              <a:t>У монгол есть</a:t>
            </a:r>
            <a:r>
              <a:rPr lang="en-US" sz="2800" dirty="0" smtClean="0"/>
              <a:t> </a:t>
            </a:r>
            <a:r>
              <a:rPr lang="ru-RU" sz="2800" dirty="0" smtClean="0"/>
              <a:t> легенда </a:t>
            </a:r>
            <a:r>
              <a:rPr lang="en-US" sz="2800" dirty="0" smtClean="0"/>
              <a:t> </a:t>
            </a:r>
            <a:r>
              <a:rPr lang="ru-RU" sz="2800" dirty="0" smtClean="0"/>
              <a:t>о</a:t>
            </a:r>
            <a:r>
              <a:rPr lang="en-US" sz="2800" dirty="0" smtClean="0"/>
              <a:t> </a:t>
            </a:r>
            <a:r>
              <a:rPr lang="ru-RU" sz="2800" dirty="0" smtClean="0"/>
              <a:t> происхождении </a:t>
            </a:r>
            <a:r>
              <a:rPr lang="en-US" sz="2800" dirty="0" smtClean="0"/>
              <a:t> </a:t>
            </a:r>
            <a:r>
              <a:rPr lang="ru-RU" sz="2800" dirty="0" err="1" smtClean="0"/>
              <a:t>цуур</a:t>
            </a:r>
            <a:r>
              <a:rPr lang="ru-RU" sz="2800" dirty="0" smtClean="0"/>
              <a:t>. Она </a:t>
            </a:r>
            <a:r>
              <a:rPr lang="ru-RU" sz="2800" b="1" dirty="0" smtClean="0"/>
              <a:t>полностью повторяет сюжет </a:t>
            </a:r>
            <a:r>
              <a:rPr lang="ru-RU" sz="2800" dirty="0" smtClean="0"/>
              <a:t>из башкирской легенды о происхождении </a:t>
            </a:r>
            <a:r>
              <a:rPr lang="ru-RU" sz="2800" dirty="0" err="1" smtClean="0"/>
              <a:t>курая</a:t>
            </a:r>
            <a:r>
              <a:rPr lang="ru-RU" sz="2800" dirty="0" smtClean="0"/>
              <a:t> («Рогатый хан»)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7668344" y="116632"/>
            <a:ext cx="1018456" cy="45719"/>
          </a:xfrm>
        </p:spPr>
        <p:txBody>
          <a:bodyPr>
            <a:noAutofit/>
          </a:bodyPr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13514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16216" y="4509120"/>
            <a:ext cx="1647693" cy="1866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0" t="53478" r="7586" b="4969"/>
          <a:stretch/>
        </p:blipFill>
        <p:spPr bwMode="auto">
          <a:xfrm>
            <a:off x="665018" y="260648"/>
            <a:ext cx="7492011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065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Реброплодник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Уральский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/>
          <a:stretch/>
        </p:blipFill>
        <p:spPr bwMode="auto">
          <a:xfrm>
            <a:off x="4400567" y="2256382"/>
            <a:ext cx="4491913" cy="426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8296"/>
            <a:ext cx="3744416" cy="510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6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9306" y="169258"/>
            <a:ext cx="8229600" cy="100244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Загир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Исмагилов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 bwMode="auto">
          <a:xfrm>
            <a:off x="5148064" y="1171698"/>
            <a:ext cx="3488837" cy="530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1698"/>
            <a:ext cx="3992658" cy="533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293095"/>
            <a:ext cx="3051861" cy="1833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Азат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Аиткулов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 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Юлай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Гайнетдинов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685187" cy="538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9947" r="24121"/>
          <a:stretch/>
        </p:blipFill>
        <p:spPr bwMode="auto">
          <a:xfrm>
            <a:off x="4679476" y="1196752"/>
            <a:ext cx="4130205" cy="538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4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87824" y="2675467"/>
            <a:ext cx="1944216" cy="125758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584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Презентация  подготовлена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по </a:t>
            </a:r>
            <a:r>
              <a:rPr lang="ru-RU" sz="3600" b="1" i="1" dirty="0">
                <a:solidFill>
                  <a:srgbClr val="002060"/>
                </a:solidFill>
              </a:rPr>
              <a:t>материалам статьи 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Артура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Идельбаева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/>
          <a:stretch/>
        </p:blipFill>
        <p:spPr bwMode="auto">
          <a:xfrm>
            <a:off x="1654628" y="2060848"/>
            <a:ext cx="6210337" cy="457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43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43808" y="4869160"/>
            <a:ext cx="3888432" cy="12570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316268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Курай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— самый известный и популярный башкирский национальный инструмент. </a:t>
            </a:r>
            <a:r>
              <a:rPr lang="ru-RU" sz="3200" b="1" dirty="0" err="1" smtClean="0">
                <a:solidFill>
                  <a:schemeClr val="tx2">
                    <a:lumMod val="50000"/>
                  </a:schemeClr>
                </a:solidFill>
              </a:rPr>
              <a:t>Курай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это — символ башкирского народа.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Цветок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курая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изображен на государственном флаге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республики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Башкортостан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1788"/>
            <a:ext cx="4536504" cy="301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44824"/>
            <a:ext cx="8424935" cy="4680520"/>
          </a:xfrm>
        </p:spPr>
        <p:txBody>
          <a:bodyPr>
            <a:normAutofit fontScale="92500"/>
          </a:bodyPr>
          <a:lstStyle/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</a:rPr>
              <a:t>Курай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 изготавливается из полого стебля зонтичного растения, носящее одноименное название.</a:t>
            </a:r>
          </a:p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</a:rPr>
              <a:t>Курай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 не имеет специального приспособления для извлечения звука, как у абсолютного большинства духовых инструментов. В этом его главная уникальность.</a:t>
            </a:r>
          </a:p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</a:rPr>
              <a:t>Курай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 имеет определенную длину и определенное количество отверстий для игры.</a:t>
            </a:r>
          </a:p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4. Игра на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</a:rPr>
              <a:t>курае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, как правило, сопровождается горловым пением.</a:t>
            </a:r>
          </a:p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5. Каждая мелодия, исполняемая на </a:t>
            </a:r>
            <a:r>
              <a:rPr lang="ru-RU" sz="2600" b="1" dirty="0" err="1">
                <a:solidFill>
                  <a:schemeClr val="tx2">
                    <a:lumMod val="50000"/>
                  </a:schemeClr>
                </a:solidFill>
              </a:rPr>
              <a:t>курае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, имеет свою легенду.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лавные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отличия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курая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25658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Курай</a:t>
            </a:r>
            <a:r>
              <a:rPr lang="ru-RU" b="1" dirty="0" smtClean="0"/>
              <a:t>» имеет </a:t>
            </a:r>
            <a:r>
              <a:rPr lang="ru-RU" b="1" dirty="0"/>
              <a:t>древнетюркское происхождение. </a:t>
            </a:r>
            <a:endParaRPr lang="ru-RU" b="1" dirty="0" smtClean="0"/>
          </a:p>
          <a:p>
            <a:r>
              <a:rPr lang="ru-RU" b="1" dirty="0" smtClean="0"/>
              <a:t>Возможно слово</a:t>
            </a:r>
            <a:r>
              <a:rPr lang="ru-RU" b="1" dirty="0"/>
              <a:t> </a:t>
            </a:r>
            <a:r>
              <a:rPr lang="ru-RU" b="1" i="1" dirty="0" err="1"/>
              <a:t>курай</a:t>
            </a:r>
            <a:r>
              <a:rPr lang="ru-RU" b="1" dirty="0"/>
              <a:t> образовано </a:t>
            </a:r>
            <a:r>
              <a:rPr lang="ru-RU" b="1" dirty="0" smtClean="0"/>
              <a:t>слиянием слов</a:t>
            </a:r>
            <a:r>
              <a:rPr lang="ru-RU" b="1" dirty="0"/>
              <a:t> 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tx1"/>
                </a:solidFill>
              </a:rPr>
              <a:t>кура</a:t>
            </a:r>
            <a:r>
              <a:rPr lang="ru-RU" b="1" dirty="0" smtClean="0"/>
              <a:t> - </a:t>
            </a:r>
            <a:r>
              <a:rPr lang="ru-RU" sz="3000" b="1" i="1" dirty="0" smtClean="0">
                <a:solidFill>
                  <a:srgbClr val="002060"/>
                </a:solidFill>
              </a:rPr>
              <a:t>стебель </a:t>
            </a:r>
            <a:r>
              <a:rPr lang="ru-RU" sz="3000" b="1" i="1" dirty="0">
                <a:solidFill>
                  <a:srgbClr val="002060"/>
                </a:solidFill>
              </a:rPr>
              <a:t>крупных зонтичных </a:t>
            </a:r>
            <a:r>
              <a:rPr lang="ru-RU" sz="3000" b="1" i="1" dirty="0" smtClean="0">
                <a:solidFill>
                  <a:srgbClr val="002060"/>
                </a:solidFill>
              </a:rPr>
              <a:t>растений </a:t>
            </a:r>
            <a:r>
              <a:rPr lang="ru-RU" sz="3000" b="1" dirty="0" smtClean="0"/>
              <a:t>и</a:t>
            </a:r>
            <a:r>
              <a:rPr lang="ru-RU" sz="3000" b="1" dirty="0"/>
              <a:t> </a:t>
            </a:r>
            <a:endParaRPr lang="ru-RU" sz="3000" b="1" dirty="0" smtClean="0"/>
          </a:p>
          <a:p>
            <a:pPr marL="0" indent="0">
              <a:buNone/>
            </a:pPr>
            <a:r>
              <a:rPr lang="ru-RU" sz="2800" b="1" i="1" dirty="0" err="1" smtClean="0">
                <a:solidFill>
                  <a:schemeClr val="tx1"/>
                </a:solidFill>
              </a:rPr>
              <a:t>най</a:t>
            </a:r>
            <a:r>
              <a:rPr lang="ru-RU" sz="2800" b="1" i="1" dirty="0">
                <a:solidFill>
                  <a:srgbClr val="002060"/>
                </a:solidFill>
              </a:rPr>
              <a:t> </a:t>
            </a:r>
            <a:r>
              <a:rPr lang="ru-RU" sz="2800" b="1" i="1" dirty="0" smtClean="0">
                <a:solidFill>
                  <a:srgbClr val="002060"/>
                </a:solidFill>
              </a:rPr>
              <a:t>- </a:t>
            </a:r>
            <a:r>
              <a:rPr lang="ru-RU" sz="3000" b="1" i="1" dirty="0" smtClean="0">
                <a:solidFill>
                  <a:srgbClr val="002060"/>
                </a:solidFill>
              </a:rPr>
              <a:t>флейта.</a:t>
            </a:r>
          </a:p>
          <a:p>
            <a:r>
              <a:rPr lang="ru-RU" b="1" dirty="0"/>
              <a:t>По одной из версий </a:t>
            </a:r>
            <a:r>
              <a:rPr lang="ru-RU" b="1" dirty="0" err="1"/>
              <a:t>курай</a:t>
            </a:r>
            <a:r>
              <a:rPr lang="ru-RU" b="1" dirty="0"/>
              <a:t> происходит </a:t>
            </a:r>
            <a:r>
              <a:rPr lang="ru-RU" b="1" dirty="0" smtClean="0"/>
              <a:t>от древнетюркского</a:t>
            </a:r>
            <a:r>
              <a:rPr lang="ru-RU" b="1" dirty="0"/>
              <a:t> </a:t>
            </a:r>
            <a:r>
              <a:rPr lang="ru-RU" b="1" i="1" dirty="0" err="1"/>
              <a:t>qağuray</a:t>
            </a:r>
            <a:r>
              <a:rPr lang="ru-RU" b="1" dirty="0"/>
              <a:t>, корень «</a:t>
            </a:r>
            <a:r>
              <a:rPr lang="ru-RU" sz="2800" b="1" dirty="0" err="1">
                <a:solidFill>
                  <a:schemeClr val="tx1"/>
                </a:solidFill>
              </a:rPr>
              <a:t>qaq</a:t>
            </a:r>
            <a:r>
              <a:rPr lang="ru-RU" b="1" dirty="0"/>
              <a:t>» соответствует значению </a:t>
            </a:r>
            <a:r>
              <a:rPr lang="ru-RU" sz="3000" b="1" dirty="0">
                <a:solidFill>
                  <a:srgbClr val="002060"/>
                </a:solidFill>
              </a:rPr>
              <a:t>«</a:t>
            </a:r>
            <a:r>
              <a:rPr lang="ru-RU" sz="3000" b="1" i="1" dirty="0">
                <a:solidFill>
                  <a:srgbClr val="002060"/>
                </a:solidFill>
              </a:rPr>
              <a:t>сухой</a:t>
            </a:r>
            <a:r>
              <a:rPr lang="ru-RU" sz="3000" b="1" dirty="0">
                <a:solidFill>
                  <a:srgbClr val="002060"/>
                </a:solidFill>
              </a:rPr>
              <a:t>», «</a:t>
            </a:r>
            <a:r>
              <a:rPr lang="ru-RU" sz="3000" b="1" i="1" dirty="0">
                <a:solidFill>
                  <a:srgbClr val="002060"/>
                </a:solidFill>
              </a:rPr>
              <a:t>высушенный</a:t>
            </a:r>
            <a:r>
              <a:rPr lang="ru-RU" sz="3000" b="1" dirty="0">
                <a:solidFill>
                  <a:srgbClr val="002060"/>
                </a:solidFill>
              </a:rPr>
              <a:t>». </a:t>
            </a:r>
          </a:p>
          <a:p>
            <a:r>
              <a:rPr lang="ru-RU" b="1" dirty="0"/>
              <a:t>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алтайском языке </a:t>
            </a:r>
            <a:r>
              <a:rPr lang="ru-RU" sz="2800" b="1" i="1" dirty="0" err="1" smtClean="0">
                <a:solidFill>
                  <a:schemeClr val="tx1"/>
                </a:solidFill>
              </a:rPr>
              <a:t>каурай</a:t>
            </a:r>
            <a:r>
              <a:rPr lang="ru-RU" sz="2800" b="1" dirty="0"/>
              <a:t> </a:t>
            </a:r>
            <a:r>
              <a:rPr lang="ru-RU" b="1" dirty="0"/>
              <a:t>означает </a:t>
            </a:r>
            <a:r>
              <a:rPr lang="ru-RU" sz="3000" b="1" i="1" dirty="0">
                <a:solidFill>
                  <a:srgbClr val="002060"/>
                </a:solidFill>
              </a:rPr>
              <a:t>«сухой камыш», </a:t>
            </a:r>
          </a:p>
          <a:p>
            <a:r>
              <a:rPr lang="ru-RU" b="1" dirty="0"/>
              <a:t>в монгольском языке </a:t>
            </a:r>
            <a:r>
              <a:rPr lang="ru-RU" sz="2800" b="1" i="1" dirty="0" err="1">
                <a:solidFill>
                  <a:schemeClr val="tx1"/>
                </a:solidFill>
              </a:rPr>
              <a:t>хуурай</a:t>
            </a:r>
            <a:r>
              <a:rPr lang="ru-RU" sz="2800" b="1" dirty="0">
                <a:solidFill>
                  <a:schemeClr val="tx1"/>
                </a:solidFill>
              </a:rPr>
              <a:t> </a:t>
            </a:r>
            <a:r>
              <a:rPr lang="ru-RU" b="1" dirty="0"/>
              <a:t>— </a:t>
            </a:r>
            <a:r>
              <a:rPr lang="ru-RU" sz="3000" b="1" i="1" dirty="0">
                <a:solidFill>
                  <a:srgbClr val="002060"/>
                </a:solidFill>
              </a:rPr>
              <a:t>«сухой»,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r>
              <a:rPr lang="ru-RU" b="1" dirty="0" smtClean="0"/>
              <a:t>в </a:t>
            </a:r>
            <a:r>
              <a:rPr lang="ru-RU" b="1" dirty="0"/>
              <a:t>древнем монгольском языке </a:t>
            </a:r>
            <a:r>
              <a:rPr lang="ru-RU" sz="2800" b="1" i="1" dirty="0" err="1">
                <a:solidFill>
                  <a:schemeClr val="tx1"/>
                </a:solidFill>
              </a:rPr>
              <a:t>кагурай</a:t>
            </a:r>
            <a:r>
              <a:rPr lang="ru-RU" sz="2800" b="1" dirty="0">
                <a:solidFill>
                  <a:schemeClr val="tx1"/>
                </a:solidFill>
              </a:rPr>
              <a:t> </a:t>
            </a:r>
            <a:r>
              <a:rPr lang="ru-RU" b="1" dirty="0"/>
              <a:t>— </a:t>
            </a:r>
            <a:r>
              <a:rPr lang="ru-RU" sz="3000" b="1" i="1" dirty="0">
                <a:solidFill>
                  <a:srgbClr val="002060"/>
                </a:solidFill>
              </a:rPr>
              <a:t>«сухой стебель</a:t>
            </a:r>
            <a:r>
              <a:rPr lang="ru-RU" sz="3000" b="1" i="1" dirty="0" smtClean="0">
                <a:solidFill>
                  <a:srgbClr val="002060"/>
                </a:solidFill>
              </a:rPr>
              <a:t>»</a:t>
            </a:r>
            <a:endParaRPr lang="ru-RU" sz="3000" b="1" i="1" dirty="0">
              <a:solidFill>
                <a:srgbClr val="002060"/>
              </a:solidFill>
            </a:endParaRP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Этимология названия «</a:t>
            </a:r>
            <a:r>
              <a:rPr lang="ru-RU" b="1" dirty="0" err="1" smtClean="0">
                <a:solidFill>
                  <a:schemeClr val="tx1"/>
                </a:solidFill>
              </a:rPr>
              <a:t>Курай</a:t>
            </a:r>
            <a:r>
              <a:rPr lang="ru-RU" b="1" dirty="0" smtClean="0">
                <a:solidFill>
                  <a:schemeClr val="tx1"/>
                </a:solidFill>
              </a:rPr>
              <a:t>»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136320"/>
            <a:ext cx="8229600" cy="79208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Русские народные 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4649"/>
            <a:ext cx="8496944" cy="578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9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40152" y="2675467"/>
            <a:ext cx="2340248" cy="19056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1" y="188640"/>
            <a:ext cx="8362303" cy="9304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Европейские духовые инструменты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7527" b="2786"/>
          <a:stretch/>
        </p:blipFill>
        <p:spPr bwMode="auto">
          <a:xfrm>
            <a:off x="539552" y="1029599"/>
            <a:ext cx="4132271" cy="501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t="3022" r="619" b="-22"/>
          <a:stretch/>
        </p:blipFill>
        <p:spPr bwMode="auto">
          <a:xfrm>
            <a:off x="5148064" y="1029599"/>
            <a:ext cx="3465760" cy="494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9355" y="6047835"/>
            <a:ext cx="3172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Флейта Пана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6021241"/>
            <a:ext cx="3177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Волынка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0130"/>
            <a:ext cx="9144000" cy="1180637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chemeClr val="tx2">
                    <a:lumMod val="50000"/>
                  </a:schemeClr>
                </a:solidFill>
              </a:rPr>
              <a:t>Духовые инструменты народов Африки</a:t>
            </a:r>
            <a:endParaRPr lang="ru-RU" sz="3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0390"/>
            <a:ext cx="5687172" cy="18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5" y="1403258"/>
            <a:ext cx="4016957" cy="203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/>
          <a:stretch/>
        </p:blipFill>
        <p:spPr bwMode="auto">
          <a:xfrm>
            <a:off x="4139952" y="1268759"/>
            <a:ext cx="4752528" cy="299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7532" y="3497948"/>
            <a:ext cx="2327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err="1" smtClean="0">
                <a:solidFill>
                  <a:srgbClr val="002060"/>
                </a:solidFill>
              </a:rPr>
              <a:t>Алгаита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4282166"/>
            <a:ext cx="2393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err="1" smtClean="0">
                <a:solidFill>
                  <a:srgbClr val="002060"/>
                </a:solidFill>
              </a:rPr>
              <a:t>Вувузела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0314" y="5673442"/>
            <a:ext cx="3195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Горн-</a:t>
            </a:r>
            <a:r>
              <a:rPr lang="ru-RU" sz="4000" b="1" i="1" dirty="0" err="1" smtClean="0">
                <a:solidFill>
                  <a:srgbClr val="002060"/>
                </a:solidFill>
              </a:rPr>
              <a:t>бокодув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434" y="116632"/>
            <a:ext cx="9144000" cy="1252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Духовые инструменты североамериканских индейцев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10889"/>
          <a:stretch/>
        </p:blipFill>
        <p:spPr bwMode="auto">
          <a:xfrm>
            <a:off x="4355976" y="1261834"/>
            <a:ext cx="4461736" cy="32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4" r="47477" b="24258"/>
          <a:stretch/>
        </p:blipFill>
        <p:spPr bwMode="auto">
          <a:xfrm>
            <a:off x="597673" y="1268761"/>
            <a:ext cx="31415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870813"/>
            <a:ext cx="3062527" cy="176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2305" y="4018562"/>
            <a:ext cx="21323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err="1" smtClean="0">
                <a:solidFill>
                  <a:srgbClr val="002060"/>
                </a:solidFill>
              </a:rPr>
              <a:t>Антара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5407" y="4531653"/>
            <a:ext cx="1362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Кена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5850241"/>
            <a:ext cx="1595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err="1" smtClean="0">
                <a:solidFill>
                  <a:srgbClr val="002060"/>
                </a:solidFill>
              </a:rPr>
              <a:t>Тарка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Духовые инструменты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юго-восточной </a:t>
            </a:r>
            <a:r>
              <a:rPr lang="ru-RU" b="1" dirty="0" err="1">
                <a:solidFill>
                  <a:schemeClr val="tx1"/>
                </a:solidFill>
              </a:rPr>
              <a:t>азии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60949"/>
            <a:ext cx="4965001" cy="352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41078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509120"/>
            <a:ext cx="4107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Семейство бамбуковых  флейт     </a:t>
            </a:r>
            <a:r>
              <a:rPr lang="ru-RU" sz="4400" b="1" i="1" dirty="0" err="1" smtClean="0">
                <a:solidFill>
                  <a:srgbClr val="002060"/>
                </a:solidFill>
              </a:rPr>
              <a:t>Фуэ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523</TotalTime>
  <Words>328</Words>
  <Application>Microsoft Office PowerPoint</Application>
  <PresentationFormat>Экран (4:3)</PresentationFormat>
  <Paragraphs>47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История происхождения Курая</vt:lpstr>
      <vt:lpstr>Курай — самый известный и популярный башкирский национальный инструмент. Курай это — символ башкирского народа.  Цветок курая изображен на государственном флаге республики Башкортостан</vt:lpstr>
      <vt:lpstr>Главные отличия курая </vt:lpstr>
      <vt:lpstr>Этимология названия «Курай» </vt:lpstr>
      <vt:lpstr>Русские народные </vt:lpstr>
      <vt:lpstr>Европейские духовые инструменты</vt:lpstr>
      <vt:lpstr>Духовые инструменты народов Африки</vt:lpstr>
      <vt:lpstr>Духовые инструменты североамериканских индейцев</vt:lpstr>
      <vt:lpstr>Духовые инструменты  юго-восточной азии</vt:lpstr>
      <vt:lpstr>Цуур                             Шоор Монголия                          Тыва</vt:lpstr>
      <vt:lpstr>Сходство курая и цуура</vt:lpstr>
      <vt:lpstr>Презентация PowerPoint</vt:lpstr>
      <vt:lpstr>Презентация PowerPoint</vt:lpstr>
      <vt:lpstr>Реброплодник Уральский</vt:lpstr>
      <vt:lpstr>Загир Исмагилов</vt:lpstr>
      <vt:lpstr>Азат Аиткулов           Юлай Гайнетдинов</vt:lpstr>
      <vt:lpstr>Презентация  подготовлена  по материалам статьи   Артура Идельбаева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происхождения Курая</dc:title>
  <dc:creator>User</dc:creator>
  <cp:lastModifiedBy>евро</cp:lastModifiedBy>
  <cp:revision>25</cp:revision>
  <dcterms:created xsi:type="dcterms:W3CDTF">2019-04-16T19:10:46Z</dcterms:created>
  <dcterms:modified xsi:type="dcterms:W3CDTF">2023-01-26T18:56:17Z</dcterms:modified>
</cp:coreProperties>
</file>