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723" r:id="rId3"/>
  </p:sldMasterIdLst>
  <p:notesMasterIdLst>
    <p:notesMasterId r:id="rId32"/>
  </p:notesMasterIdLst>
  <p:handoutMasterIdLst>
    <p:handoutMasterId r:id="rId33"/>
  </p:handoutMasterIdLst>
  <p:sldIdLst>
    <p:sldId id="257" r:id="rId4"/>
    <p:sldId id="280" r:id="rId5"/>
    <p:sldId id="281" r:id="rId6"/>
    <p:sldId id="282" r:id="rId7"/>
    <p:sldId id="283" r:id="rId8"/>
    <p:sldId id="284" r:id="rId9"/>
    <p:sldId id="285" r:id="rId10"/>
    <p:sldId id="261" r:id="rId11"/>
    <p:sldId id="263" r:id="rId12"/>
    <p:sldId id="264" r:id="rId13"/>
    <p:sldId id="287" r:id="rId14"/>
    <p:sldId id="288" r:id="rId15"/>
    <p:sldId id="290" r:id="rId16"/>
    <p:sldId id="289" r:id="rId17"/>
    <p:sldId id="291" r:id="rId18"/>
    <p:sldId id="292" r:id="rId19"/>
    <p:sldId id="293" r:id="rId20"/>
    <p:sldId id="265" r:id="rId21"/>
    <p:sldId id="267" r:id="rId22"/>
    <p:sldId id="266" r:id="rId23"/>
    <p:sldId id="268" r:id="rId24"/>
    <p:sldId id="269" r:id="rId25"/>
    <p:sldId id="276" r:id="rId26"/>
    <p:sldId id="270" r:id="rId27"/>
    <p:sldId id="271" r:id="rId28"/>
    <p:sldId id="259" r:id="rId29"/>
    <p:sldId id="272" r:id="rId30"/>
    <p:sldId id="279" r:id="rId31"/>
  </p:sldIdLst>
  <p:sldSz cx="9906000" cy="6858000" type="A4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29" autoAdjust="0"/>
    <p:restoredTop sz="94660"/>
  </p:normalViewPr>
  <p:slideViewPr>
    <p:cSldViewPr>
      <p:cViewPr varScale="1">
        <p:scale>
          <a:sx n="45" d="100"/>
          <a:sy n="45" d="100"/>
        </p:scale>
        <p:origin x="-1146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76D12-CDB5-4F75-BC26-3CFA53139E73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C9EFA-F84C-4F35-968E-9BF89E2ED9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A80F6-6A00-49CA-B557-400974CF44D1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7AAA3-F647-4629-BB83-70FD3E198A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7AAA3-F647-4629-BB83-70FD3E198AD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0B5E-2809-46C9-A1D6-117385A06807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505A-F2E3-4F8A-966A-831D2BC67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70DF-9BD8-4CD4-8176-4A1858487A55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505A-F2E3-4F8A-966A-831D2BC67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00AE-1695-4D03-8544-75E1CA8AD276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505A-F2E3-4F8A-966A-831D2BC67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03E9-842E-420F-B8FB-DEEFCA675860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505A-F2E3-4F8A-966A-831D2BC67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3124-DA86-45BC-A3B9-FFCB9D00C3A4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505A-F2E3-4F8A-966A-831D2BC67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6732-C2DE-498E-A7B1-AF0E5601011F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175D-03D1-4157-A3FD-83B1335679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96A3-7267-4436-8056-D1DDBEEEB321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175D-03D1-4157-A3FD-83B1335679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8CAD-11A0-4DB9-BB6E-A31481AA4956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175D-03D1-4157-A3FD-83B1335679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7A98-40A0-42F7-9089-7C78FE9690D0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175D-03D1-4157-A3FD-83B1335679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3D16-BDD8-4594-B6B5-67E884ECCB97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175D-03D1-4157-A3FD-83B1335679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C7AB-C8D9-4061-B538-EFABE6442CC3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175D-03D1-4157-A3FD-83B1335679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9CB0-E45C-434F-AD3F-156B584FA9D5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505A-F2E3-4F8A-966A-831D2BC67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1C7F-2F9E-45F1-8073-ADFE0D7EF4C5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175D-03D1-4157-A3FD-83B13356794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9E66-D487-4815-B5A5-FB0ACBD59F37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175D-03D1-4157-A3FD-83B1335679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416E-2B37-43DE-A42C-BFB93975DB2F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175D-03D1-4157-A3FD-83B1335679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D16-8DD4-44D7-A298-F208AF4D652E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175D-03D1-4157-A3FD-83B1335679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C639-FDBF-48BF-A0A4-6CE57A36CBCA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175D-03D1-4157-A3FD-83B1335679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B5C1-9628-4C64-851D-4B032FBDA1F7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175D-03D1-4157-A3FD-83B13356794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>
            <a:off x="1083470" y="500063"/>
            <a:ext cx="990600" cy="91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30200" y="329185"/>
            <a:ext cx="9243060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3480" y="434162"/>
            <a:ext cx="8999043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2574" y="1820206"/>
            <a:ext cx="84201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82574" y="3685032"/>
            <a:ext cx="84201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1A176-64C4-4222-B132-49E1B91160D5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2CFD3-0F0E-4FCE-897E-1D64C0A975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830" y="4983480"/>
            <a:ext cx="886587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4830" y="530352"/>
            <a:ext cx="886587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5B224-6446-4302-A7D0-7786BBB1F1B4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2CFD3-0F0E-4FCE-897E-1D64C0A975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30200" y="329185"/>
            <a:ext cx="9243060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3480" y="434163"/>
            <a:ext cx="8999043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73" y="4928616"/>
            <a:ext cx="886587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373" y="5624484"/>
            <a:ext cx="886587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0F1E21-9152-411B-96F0-942ED494FD93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2CFD3-0F0E-4FCE-897E-1D64C0A975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7215" y="530352"/>
            <a:ext cx="425958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640" y="530352"/>
            <a:ext cx="425958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5FCA2B-DB8E-4FC2-8310-88B4F0BDB708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2CFD3-0F0E-4FCE-897E-1D64C0A975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DDC2-228D-4CF8-A1A5-1A1800DEF35F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505A-F2E3-4F8A-966A-831D2BC67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830" y="4983480"/>
            <a:ext cx="886587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7826" y="579438"/>
            <a:ext cx="425958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9850" y="579438"/>
            <a:ext cx="425958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57826" y="1447800"/>
            <a:ext cx="425958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9850" y="1447800"/>
            <a:ext cx="425958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BD86A1-D593-4882-A8EC-F0F489E685B5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2CFD3-0F0E-4FCE-897E-1D64C0A975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27F435-7944-4087-9057-56706A0DBFBA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2CFD3-0F0E-4FCE-897E-1D64C0A975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30200" y="329185"/>
            <a:ext cx="9243060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ED007-209D-462A-9C24-659A9A187DB5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2CFD3-0F0E-4FCE-897E-1D64C0A975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349" y="533400"/>
            <a:ext cx="321945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00418" y="1447802"/>
            <a:ext cx="321945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24820" y="930144"/>
            <a:ext cx="501167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E31E5-C2AA-4D82-83A3-778AD7722BF0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2CFD3-0F0E-4FCE-897E-1D64C0A975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30200" y="329185"/>
            <a:ext cx="9243060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934201" y="434162"/>
            <a:ext cx="2518322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12056"/>
            <a:ext cx="89154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7001271" y="533400"/>
            <a:ext cx="242697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38B8F-136F-4BD2-B7C2-E25D063E73BF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2CFD3-0F0E-4FCE-897E-1D64C0A975D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6603" y="435768"/>
            <a:ext cx="6419088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830" y="4983480"/>
            <a:ext cx="886587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4830" y="530352"/>
            <a:ext cx="886587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B173DE-7201-4A97-B4A9-BB7CEEB82D78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2CFD3-0F0E-4FCE-897E-1D64C0A975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533405"/>
            <a:ext cx="21463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7850" y="533403"/>
            <a:ext cx="64389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74CD53-253E-450D-B5C8-227C3C641722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2CFD3-0F0E-4FCE-897E-1D64C0A975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7795-20B0-4106-B016-F50DCCBED287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505A-F2E3-4F8A-966A-831D2BC67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840C-5C30-4B8A-8259-3EA5D5FFFE0D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505A-F2E3-4F8A-966A-831D2BC67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3184-9676-49A6-96EC-0CEA99DFE316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505A-F2E3-4F8A-966A-831D2BC67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8263-07CC-4A48-A873-EAFB8812D6D8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505A-F2E3-4F8A-966A-831D2BC67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54EC-FCF1-4681-936A-F29AF53E7AE0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505A-F2E3-4F8A-966A-831D2BC67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9688-8547-48C0-91C0-F176491CD7C6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505A-F2E3-4F8A-966A-831D2BC67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0E4CA-80EC-46EE-A9D0-33239C862591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6505A-F2E3-4F8A-966A-831D2BC67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46DC-04FA-49EF-802D-3C3EB41B2599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7175D-03D1-4157-A3FD-83B1335679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30200" y="329185"/>
            <a:ext cx="9243060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3480" y="434162"/>
            <a:ext cx="8999043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44830" y="4985590"/>
            <a:ext cx="886587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44830" y="530352"/>
            <a:ext cx="886587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4091022" y="6111876"/>
            <a:ext cx="24765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3ED9F91-2732-42E1-A9FC-461A5C4BB8CE}" type="datetime1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567522" y="6111876"/>
            <a:ext cx="24765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044022" y="6111876"/>
            <a:ext cx="4953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A26505A-F2E3-4F8A-966A-831D2BC67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184612" cy="285747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"/>
            <a:ext cx="990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5282" y="285728"/>
            <a:ext cx="84832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Формирование основ танцевально-двигательной культуры дошкольников на основе ритмопластики.</a:t>
            </a:r>
            <a:endParaRPr lang="ru-RU" sz="3600" dirty="0"/>
          </a:p>
        </p:txBody>
      </p:sp>
      <p:pic>
        <p:nvPicPr>
          <p:cNvPr id="24" name="Рисунок 3" descr="tancy3gif.gif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24981" y="2643182"/>
            <a:ext cx="3905250" cy="3071834"/>
          </a:xfrm>
          <a:prstGeom prst="round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90498" y="642918"/>
            <a:ext cx="92155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Большое  влияние на развитие  ритмической гимнастики оказала система  Франсуа </a:t>
            </a:r>
            <a:r>
              <a:rPr lang="ru-RU" sz="2800" dirty="0" err="1" smtClean="0"/>
              <a:t>Дельсарта</a:t>
            </a:r>
            <a:r>
              <a:rPr lang="ru-RU" sz="2800" dirty="0" smtClean="0"/>
              <a:t>, который пытался  установить определенную взаимосвязь между эмоциональными переживаниями  человека- мимикой - и  его жестами.</a:t>
            </a:r>
            <a:endParaRPr lang="ru-RU" sz="2800" dirty="0"/>
          </a:p>
        </p:txBody>
      </p:sp>
      <p:pic>
        <p:nvPicPr>
          <p:cNvPr id="4" name="Рисунок 3" descr="delsarte_180px-delsarte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678" y="3714752"/>
            <a:ext cx="2071702" cy="271464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1026" name="Picture 2" descr="C:\Users\лина\Desktop\c306802731c8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53198" y="1928802"/>
            <a:ext cx="3000396" cy="4643470"/>
          </a:xfrm>
          <a:prstGeom prst="rect">
            <a:avLst/>
          </a:prstGeom>
          <a:noFill/>
        </p:spPr>
      </p:pic>
      <p:pic>
        <p:nvPicPr>
          <p:cNvPr id="1027" name="Picture 3" descr="C:\Users\лина\Desktop\Contempo_IsadoraDunc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1364" y="357168"/>
            <a:ext cx="2857520" cy="4088185"/>
          </a:xfrm>
          <a:prstGeom prst="rect">
            <a:avLst/>
          </a:prstGeom>
          <a:noFill/>
        </p:spPr>
      </p:pic>
      <p:pic>
        <p:nvPicPr>
          <p:cNvPr id="1028" name="Picture 4" descr="C:\Users\лина\Desktop\duncan-061020071916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844" y="1785926"/>
            <a:ext cx="2761733" cy="46105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3" name="Рисунок 2" descr="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062" y="500042"/>
            <a:ext cx="5214954" cy="5786478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3" name="Рисунок 2" descr="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8422" y="428605"/>
            <a:ext cx="4214842" cy="5927122"/>
          </a:xfrm>
          <a:prstGeom prst="roundRect">
            <a:avLst/>
          </a:prstGeom>
          <a:ln w="12700">
            <a:solidFill>
              <a:srgbClr val="FF0000"/>
            </a:solidFill>
          </a:ln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3" name="Рисунок 2" descr="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71480"/>
            <a:ext cx="9144000" cy="5857916"/>
          </a:xfrm>
          <a:prstGeom prst="roundRect">
            <a:avLst/>
          </a:prstGeom>
          <a:ln w="12700">
            <a:solidFill>
              <a:srgbClr val="FF0000"/>
            </a:solidFill>
          </a:ln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3" name="Рисунок 2" descr="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406" y="571480"/>
            <a:ext cx="9001188" cy="5715016"/>
          </a:xfrm>
          <a:prstGeom prst="round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3" name="Рисунок 2" descr="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282" y="482157"/>
            <a:ext cx="8215370" cy="5804363"/>
          </a:xfrm>
          <a:prstGeom prst="round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4" name="Рисунок 3" descr="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28604"/>
            <a:ext cx="9144000" cy="5857916"/>
          </a:xfrm>
          <a:prstGeom prst="round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06" y="1785926"/>
            <a:ext cx="2221971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8422" y="4000504"/>
            <a:ext cx="148246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9894" y="4292600"/>
            <a:ext cx="132596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84030" y="4221164"/>
            <a:ext cx="155985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818621" y="188913"/>
            <a:ext cx="8580041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ЖЕСТЫ И ПЛАСТИКА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76500" y="785794"/>
            <a:ext cx="74295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 </a:t>
            </a:r>
            <a:r>
              <a:rPr lang="ru-RU" sz="2800" b="1" dirty="0" smtClean="0">
                <a:solidFill>
                  <a:srgbClr val="3333CC"/>
                </a:solidFill>
                <a:latin typeface="Monotype Corsiva" pitchFamily="66" charset="0"/>
              </a:rPr>
              <a:t>«</a:t>
            </a:r>
            <a:r>
              <a:rPr lang="ru-RU" sz="2400" b="1" u="sng" dirty="0" smtClean="0">
                <a:solidFill>
                  <a:srgbClr val="3333CC"/>
                </a:solidFill>
                <a:latin typeface="Monotype Corsiva" pitchFamily="66" charset="0"/>
              </a:rPr>
              <a:t>ПОДНЯТЬ ГОЛОВУ ВВЕРХ»</a:t>
            </a:r>
            <a:r>
              <a:rPr lang="ru-RU" sz="2800" b="1" u="sng" dirty="0" smtClean="0">
                <a:solidFill>
                  <a:srgbClr val="3333CC"/>
                </a:solidFill>
                <a:latin typeface="Monotype Corsiva" pitchFamily="66" charset="0"/>
              </a:rPr>
              <a:t/>
            </a:r>
            <a:br>
              <a:rPr lang="ru-RU" sz="2800" b="1" u="sng" dirty="0" smtClean="0">
                <a:solidFill>
                  <a:srgbClr val="3333CC"/>
                </a:solidFill>
                <a:latin typeface="Monotype Corsiva" pitchFamily="66" charset="0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i="1" dirty="0" smtClean="0">
                <a:solidFill>
                  <a:srgbClr val="3333CC"/>
                </a:solidFill>
              </a:rPr>
              <a:t>О</a:t>
            </a:r>
            <a:r>
              <a:rPr lang="ru-RU" i="1" dirty="0" smtClean="0">
                <a:solidFill>
                  <a:srgbClr val="3333CC"/>
                </a:solidFill>
              </a:rPr>
              <a:t>бращение к тому, что находится выше (солнцу, небу и др.) Смотреть вверх, любоваться, мечтать.</a:t>
            </a:r>
            <a:br>
              <a:rPr lang="ru-RU" i="1" dirty="0" smtClean="0">
                <a:solidFill>
                  <a:srgbClr val="3333CC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При этом жесте руки могут быть простерты вверх с «открытыми» ладошками.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2800" b="1" dirty="0" smtClean="0">
                <a:solidFill>
                  <a:srgbClr val="3333CC"/>
                </a:solidFill>
                <a:latin typeface="Monotype Corsiva" pitchFamily="66" charset="0"/>
              </a:rPr>
              <a:t>«</a:t>
            </a:r>
            <a:r>
              <a:rPr lang="ru-RU" sz="2400" b="1" u="sng" dirty="0" smtClean="0">
                <a:solidFill>
                  <a:srgbClr val="3333CC"/>
                </a:solidFill>
                <a:latin typeface="Monotype Corsiva" pitchFamily="66" charset="0"/>
              </a:rPr>
              <a:t>ОПУСТИТЬ  ГОЛОВУ  ВНИЗ</a:t>
            </a:r>
            <a:r>
              <a:rPr lang="ru-RU" sz="2800" b="1" u="sng" dirty="0" smtClean="0">
                <a:solidFill>
                  <a:srgbClr val="3333CC"/>
                </a:solidFill>
                <a:latin typeface="Monotype Corsiva" pitchFamily="66" charset="0"/>
              </a:rPr>
              <a:t>»</a:t>
            </a:r>
            <a:br>
              <a:rPr lang="ru-RU" sz="2800" b="1" u="sng" dirty="0" smtClean="0">
                <a:solidFill>
                  <a:srgbClr val="3333CC"/>
                </a:solidFill>
                <a:latin typeface="Monotype Corsiva" pitchFamily="66" charset="0"/>
              </a:rPr>
            </a:b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i="1" dirty="0" smtClean="0">
                <a:solidFill>
                  <a:srgbClr val="3333CC"/>
                </a:solidFill>
              </a:rPr>
              <a:t>Размышление                    Обида                  </a:t>
            </a:r>
            <a:r>
              <a:rPr lang="ru-RU" i="1" dirty="0" err="1" smtClean="0">
                <a:solidFill>
                  <a:srgbClr val="3333CC"/>
                </a:solidFill>
              </a:rPr>
              <a:t>Упрямость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Rectangle 7"/>
          <p:cNvSpPr>
            <a:spLocks noGrp="1" noChangeArrowheads="1"/>
          </p:cNvSpPr>
          <p:nvPr>
            <p:ph type="title"/>
          </p:nvPr>
        </p:nvSpPr>
        <p:spPr>
          <a:xfrm>
            <a:off x="1910690" y="3933826"/>
            <a:ext cx="7604919" cy="360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endParaRPr lang="ru-RU" sz="1800" i="1" dirty="0" smtClean="0">
              <a:solidFill>
                <a:srgbClr val="3333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38422" y="843677"/>
            <a:ext cx="628654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400" b="1" u="sng" dirty="0" smtClean="0">
                <a:solidFill>
                  <a:srgbClr val="3333CC"/>
                </a:solidFill>
                <a:latin typeface="Monotype Corsiva" pitchFamily="66" charset="0"/>
              </a:rPr>
              <a:t>«СКЛОНИТЬСЯ  ВПЕРЕД</a:t>
            </a:r>
          </a:p>
          <a:p>
            <a:pPr lvl="1" algn="ctr"/>
            <a:r>
              <a:rPr lang="ru-RU" i="1" dirty="0" smtClean="0">
                <a:solidFill>
                  <a:srgbClr val="3333CC"/>
                </a:solidFill>
              </a:rPr>
              <a:t>Согнуться под «тяжелым грузом, который лежит на спине»</a:t>
            </a:r>
          </a:p>
          <a:p>
            <a:pPr lvl="1"/>
            <a:r>
              <a:rPr lang="ru-RU" dirty="0" smtClean="0">
                <a:solidFill>
                  <a:srgbClr val="000000"/>
                </a:solidFill>
              </a:rPr>
              <a:t>		  Корпус согнут в пояснице и наклонен вперед; плечи направлены вперед и вниз; при этом руки как бы придерживают груз на спине.</a:t>
            </a:r>
          </a:p>
          <a:p>
            <a:pPr lvl="1" algn="ctr"/>
            <a:endParaRPr lang="ru-RU" dirty="0" smtClean="0">
              <a:solidFill>
                <a:srgbClr val="000000"/>
              </a:solidFill>
            </a:endParaRPr>
          </a:p>
          <a:p>
            <a:pPr lvl="1" algn="ctr"/>
            <a:r>
              <a:rPr lang="ru-RU" i="1" dirty="0" smtClean="0">
                <a:solidFill>
                  <a:srgbClr val="3333CC"/>
                </a:solidFill>
              </a:rPr>
              <a:t>Изображать старого человека.</a:t>
            </a:r>
          </a:p>
          <a:p>
            <a:pPr lvl="1"/>
            <a:r>
              <a:rPr lang="ru-RU" dirty="0" smtClean="0">
                <a:solidFill>
                  <a:srgbClr val="000000"/>
                </a:solidFill>
              </a:rPr>
              <a:t>             Корпус сгибается не только в поясничном, но и в грудном отделах позвоночника и        наклоняется вперед; при этом 	спина ссутулена, 	плечи выведены 	вперед и опущены вниз; рука 	может опираться на палку или, согнутая в локте.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34" y="857233"/>
            <a:ext cx="220504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6786" y="3933826"/>
            <a:ext cx="1857388" cy="20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Блок-схема: узел 2"/>
          <p:cNvSpPr/>
          <p:nvPr/>
        </p:nvSpPr>
        <p:spPr>
          <a:xfrm>
            <a:off x="1881166" y="2857496"/>
            <a:ext cx="647700" cy="6492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2476479" y="3322633"/>
            <a:ext cx="647700" cy="6477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024174" y="3857628"/>
            <a:ext cx="647700" cy="6492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667116" y="4357694"/>
            <a:ext cx="647700" cy="6477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22729" y="4864096"/>
            <a:ext cx="649287" cy="6477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7540604" y="2678108"/>
            <a:ext cx="647700" cy="6477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956404" y="3240083"/>
            <a:ext cx="649287" cy="6477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343629" y="3705221"/>
            <a:ext cx="649287" cy="6477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738818" y="4357694"/>
            <a:ext cx="649287" cy="6477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5238752" y="4929198"/>
            <a:ext cx="647700" cy="6492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Номер слайда 28"/>
          <p:cNvSpPr txBox="1">
            <a:spLocks/>
          </p:cNvSpPr>
          <p:nvPr/>
        </p:nvSpPr>
        <p:spPr>
          <a:xfrm>
            <a:off x="7799366" y="5187946"/>
            <a:ext cx="342900" cy="52705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99228-271A-4396-99B7-BF4240FB3CD6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5678" y="857232"/>
            <a:ext cx="3560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u="sng" dirty="0" smtClean="0">
                <a:solidFill>
                  <a:srgbClr val="FF0000"/>
                </a:solidFill>
              </a:rPr>
              <a:t>Фигура</a:t>
            </a:r>
            <a:r>
              <a:rPr lang="ru-RU" sz="3600" dirty="0" smtClean="0">
                <a:solidFill>
                  <a:srgbClr val="FF0000"/>
                </a:solidFill>
              </a:rPr>
              <a:t> «</a:t>
            </a:r>
            <a:r>
              <a:rPr lang="ru-RU" sz="3600" u="sng" dirty="0" smtClean="0">
                <a:solidFill>
                  <a:srgbClr val="FF0000"/>
                </a:solidFill>
              </a:rPr>
              <a:t>Клин</a:t>
            </a:r>
            <a:r>
              <a:rPr lang="ru-RU" sz="3600" dirty="0" smtClean="0">
                <a:solidFill>
                  <a:srgbClr val="FF0000"/>
                </a:solidFill>
              </a:rPr>
              <a:t>»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857232"/>
            <a:ext cx="82804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3844" y="3929066"/>
            <a:ext cx="8858312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i="1" dirty="0" smtClean="0">
                <a:solidFill>
                  <a:srgbClr val="3333CC"/>
                </a:solidFill>
              </a:rPr>
              <a:t>«Перетягивать канат» «Тащить репку из земли»</a:t>
            </a:r>
          </a:p>
          <a:p>
            <a:pPr algn="ctr">
              <a:lnSpc>
                <a:spcPct val="90000"/>
              </a:lnSpc>
            </a:pPr>
            <a:r>
              <a:rPr lang="ru-RU" i="1" dirty="0" smtClean="0">
                <a:solidFill>
                  <a:srgbClr val="3333CC"/>
                </a:solidFill>
              </a:rPr>
              <a:t>«Пилить дрова»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00"/>
                </a:solidFill>
              </a:rPr>
              <a:t>		Сгибаясь в пояснице, наклонять корпус то вперед, то назад, переводя тяжесть тела с ноги на ногу; ноги располагаются одна перед другой; при этом кисти рук сжать в кулаки, будто они что-то держат. Движение выполняется несколько раз подряд.</a:t>
            </a: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52670" y="500042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3333CC"/>
                </a:solidFill>
                <a:latin typeface="Monotype Corsiva" pitchFamily="66" charset="0"/>
              </a:rPr>
              <a:t>«КАЧАНИЕ КОРПУСОМ ИЗ СТОРОНЫ В  СТОРОНУ»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09926" y="1571613"/>
            <a:ext cx="6000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33CC"/>
                </a:solidFill>
              </a:rPr>
              <a:t>Изображать раскачивание под ветром деревьев, трав и другое.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		Сгибаясь в пояснице, наклонять корпус то в одну сторону, то в другую, переводя тяжесть тела с ноги на ногу; при этом руки подняты над головой и качаются из стороны в сторону, изображая ветви деревьев, стебли трав.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07" y="1357298"/>
            <a:ext cx="211933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71943"/>
            <a:ext cx="2160587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00043"/>
            <a:ext cx="212723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20" y="3929066"/>
            <a:ext cx="171451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66984" y="785794"/>
            <a:ext cx="67866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3333CC"/>
                </a:solidFill>
              </a:rPr>
              <a:t>Сильно стремиться к чему-либо, просить.</a:t>
            </a:r>
          </a:p>
          <a:p>
            <a:r>
              <a:rPr lang="ru-RU" dirty="0" smtClean="0"/>
              <a:t>         Вытянуть руки вперед так, чтобы кисти, продолжая линии рук. Были повернуты ладонями либо вверх, либо вниз; пальцы чаще выпрямлены, но не сомкнуты плотно между собой. Корпус подается вперед с одновременным выпадом на ногу.</a:t>
            </a:r>
          </a:p>
          <a:p>
            <a:pPr algn="ctr"/>
            <a:r>
              <a:rPr lang="ru-RU" sz="2400" b="1" u="sng" dirty="0" smtClean="0">
                <a:solidFill>
                  <a:srgbClr val="3333CC"/>
                </a:solidFill>
                <a:latin typeface="Monotype Corsiva" pitchFamily="66" charset="0"/>
              </a:rPr>
              <a:t>«РУКИ ЗА СПИНУ»</a:t>
            </a:r>
          </a:p>
          <a:p>
            <a:r>
              <a:rPr lang="ru-RU" i="1" dirty="0" smtClean="0">
                <a:solidFill>
                  <a:srgbClr val="3333CC"/>
                </a:solidFill>
              </a:rPr>
              <a:t>Недоверие («спрятать руки»), нежелание общаться («не подать руки»).</a:t>
            </a:r>
          </a:p>
          <a:p>
            <a:r>
              <a:rPr lang="ru-RU" dirty="0" smtClean="0"/>
              <a:t>		Руки завести за спину и сложить </a:t>
            </a:r>
            <a:r>
              <a:rPr lang="ru-RU" dirty="0" err="1" smtClean="0"/>
              <a:t>ладонь-в-ладонь</a:t>
            </a:r>
            <a:r>
              <a:rPr lang="ru-RU" dirty="0" smtClean="0"/>
              <a:t> на уровне талии; локти отведены в стороны, положение головы и корпуса зависят от характера исполнения.</a:t>
            </a: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76500" y="3105835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2566" y="2009764"/>
            <a:ext cx="62198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81166" y="571480"/>
            <a:ext cx="5476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3333CC"/>
                </a:solidFill>
              </a:rPr>
              <a:t>Застенчиво отворачиваться от прямого взгляда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3844" y="4929198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Медленно поворачиваться вокруг себя на шаге (например, </a:t>
            </a:r>
            <a:r>
              <a:rPr lang="ru-RU" dirty="0" err="1" smtClean="0">
                <a:solidFill>
                  <a:srgbClr val="000000"/>
                </a:solidFill>
              </a:rPr>
              <a:t>припадании</a:t>
            </a:r>
            <a:r>
              <a:rPr lang="ru-RU" dirty="0" smtClean="0">
                <a:solidFill>
                  <a:srgbClr val="000000"/>
                </a:solidFill>
              </a:rPr>
              <a:t>). При этом лицо отворачивается и корпус слегка отклоняется в сторону поворота; можно загородиться («от взгляда») рукой, кисть которой повернута ладонью «от себя» (жест «не надо»).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1713" y="500042"/>
            <a:ext cx="1202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ЛАДОНИ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67050" y="928670"/>
            <a:ext cx="35942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3333CC"/>
                </a:solidFill>
                <a:latin typeface="Monotype Corsiva" pitchFamily="66" charset="0"/>
              </a:rPr>
              <a:t>«</a:t>
            </a:r>
            <a:r>
              <a:rPr lang="ru-RU" b="1" u="sng" dirty="0" smtClean="0">
                <a:solidFill>
                  <a:srgbClr val="3333CC"/>
                </a:solidFill>
                <a:latin typeface="Monotype Corsiva" pitchFamily="66" charset="0"/>
              </a:rPr>
              <a:t>ПРИЛОЖИТЬ ЛАДОНЬ К ЩЕКЕ»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916113"/>
            <a:ext cx="13684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4149725"/>
            <a:ext cx="1727200" cy="227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09992" y="1500175"/>
            <a:ext cx="535785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i="1" dirty="0" smtClean="0">
                <a:solidFill>
                  <a:srgbClr val="3333CC"/>
                </a:solidFill>
              </a:rPr>
              <a:t>Задуматься  Мечтать.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		Приложить к щеке ладонь так, чтобы ее основание лежало у подбородка, а пальцы были направлены к виску. При этом можно склонить голову вперед или вбок или слегка поднять вверх; на лице выражение мечтательной рассеянности.</a:t>
            </a:r>
          </a:p>
          <a:p>
            <a:pPr algn="ctr">
              <a:lnSpc>
                <a:spcPct val="90000"/>
              </a:lnSpc>
            </a:pPr>
            <a:r>
              <a:rPr lang="ru-RU" sz="2400" b="1" u="sng" dirty="0" smtClean="0">
                <a:solidFill>
                  <a:srgbClr val="3333CC"/>
                </a:solidFill>
                <a:latin typeface="Monotype Corsiva" pitchFamily="66" charset="0"/>
              </a:rPr>
              <a:t>«КОЗЫРЬКОМ»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3333CC"/>
                </a:solidFill>
              </a:rPr>
              <a:t>	</a:t>
            </a:r>
            <a:r>
              <a:rPr lang="ru-RU" i="1" dirty="0" smtClean="0">
                <a:solidFill>
                  <a:srgbClr val="3333CC"/>
                </a:solidFill>
              </a:rPr>
              <a:t>Смотреть, вглядываться вдаль.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00"/>
                </a:solidFill>
              </a:rPr>
              <a:t>		Кисть (ладонью вниз) приставить ко лбу так, чтобы касаться его большим пальцем, остальные пальцы сомкнуты и «козырьком» нависают над глазами. При этом можно сделать выпад на ногу вперед (в сторону); корпус прямой и выведен в направлении устремленного взгляда.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52472" y="500042"/>
            <a:ext cx="8358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ОСНОВНЫЕ ДВИЖЕНИЯ НОГ В ТАНЦЕ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ВИДЫ БЕГА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16113"/>
            <a:ext cx="18002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76500" y="1071547"/>
            <a:ext cx="4953000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i="1" dirty="0" smtClean="0">
                <a:solidFill>
                  <a:srgbClr val="3333CC"/>
                </a:solidFill>
                <a:latin typeface="Monotype Corsiva" pitchFamily="66" charset="0"/>
              </a:rPr>
              <a:t>«</a:t>
            </a:r>
            <a:r>
              <a:rPr lang="ru-RU" sz="2400" b="1" u="sng" dirty="0" smtClean="0">
                <a:solidFill>
                  <a:srgbClr val="3333CC"/>
                </a:solidFill>
                <a:latin typeface="Monotype Corsiva" pitchFamily="66" charset="0"/>
              </a:rPr>
              <a:t>ВЫСОКИЙ  БЕГ»</a:t>
            </a:r>
          </a:p>
          <a:p>
            <a:pPr algn="ctr">
              <a:lnSpc>
                <a:spcPct val="90000"/>
              </a:lnSpc>
            </a:pPr>
            <a:r>
              <a:rPr lang="ru-RU" i="1" dirty="0" smtClean="0">
                <a:solidFill>
                  <a:srgbClr val="3333CC"/>
                </a:solidFill>
              </a:rPr>
              <a:t>Подражание бегу лошадки.</a:t>
            </a:r>
          </a:p>
          <a:p>
            <a:pPr algn="ctr">
              <a:lnSpc>
                <a:spcPct val="90000"/>
              </a:lnSpc>
            </a:pPr>
            <a:r>
              <a:rPr lang="ru-RU" i="1" dirty="0" smtClean="0">
                <a:solidFill>
                  <a:srgbClr val="3333CC"/>
                </a:solidFill>
              </a:rPr>
              <a:t>Энергичность с оттенком изящества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00"/>
                </a:solidFill>
              </a:rPr>
              <a:t>		Во время бега высоко поднимать колени ( в «прямом» положении). При этом можно тянуть носок вниз; спина прямая; голова поставлена прямо; руки можно вытянуть перед собой, как бы держа вожжи, или в других положениях и движениях.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1034" y="4292600"/>
            <a:ext cx="2354264" cy="206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381496" y="4071942"/>
            <a:ext cx="5000660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u="sng" dirty="0" smtClean="0">
                <a:solidFill>
                  <a:srgbClr val="3333CC"/>
                </a:solidFill>
                <a:latin typeface="Monotype Corsiva" pitchFamily="66" charset="0"/>
              </a:rPr>
              <a:t>«ЛЕГКИЙ  БЕГ»</a:t>
            </a:r>
          </a:p>
          <a:p>
            <a:pPr algn="ctr">
              <a:lnSpc>
                <a:spcPct val="90000"/>
              </a:lnSpc>
            </a:pPr>
            <a:r>
              <a:rPr lang="ru-RU" i="1" dirty="0" smtClean="0">
                <a:solidFill>
                  <a:srgbClr val="3333CC"/>
                </a:solidFill>
              </a:rPr>
              <a:t>Легкость, воздушность, осторожность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00"/>
                </a:solidFill>
              </a:rPr>
              <a:t>		Бег выполняется «с носка»; стопа мягко пружинит; длина шага немного короче обычного, отрыв от пола невысокий.</a:t>
            </a: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1232" y="928670"/>
            <a:ext cx="7048532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i="1" dirty="0" smtClean="0">
                <a:solidFill>
                  <a:srgbClr val="0033CC"/>
                </a:solidFill>
              </a:rPr>
              <a:t>Величайшая степень открытости и жизнерадостности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0000"/>
                </a:solidFill>
              </a:rPr>
              <a:t>		Корпус прямой, «открытый», прогибается немного назад (в грудном отделе позвоночника);при этом голова откинута назад так, что приходится рукой придерживать головной убор.</a:t>
            </a:r>
          </a:p>
          <a:p>
            <a:pPr algn="ctr">
              <a:lnSpc>
                <a:spcPct val="80000"/>
              </a:lnSpc>
            </a:pPr>
            <a:endParaRPr lang="ru-RU" dirty="0" smtClean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</a:pPr>
            <a:endParaRPr lang="ru-RU" i="1" dirty="0" smtClean="0">
              <a:solidFill>
                <a:srgbClr val="0033CC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218" y="500042"/>
            <a:ext cx="238784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282" y="3571876"/>
            <a:ext cx="2376489" cy="282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66984" y="3786190"/>
            <a:ext cx="678661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i="1" dirty="0" smtClean="0">
                <a:solidFill>
                  <a:srgbClr val="0033CC"/>
                </a:solidFill>
              </a:rPr>
              <a:t>Искреннее приятие в момент радостной встречи; распахнуть объятия.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0000"/>
                </a:solidFill>
              </a:rPr>
              <a:t>		</a:t>
            </a:r>
            <a:r>
              <a:rPr lang="ru-RU" sz="2000" dirty="0" smtClean="0">
                <a:solidFill>
                  <a:srgbClr val="000000"/>
                </a:solidFill>
              </a:rPr>
              <a:t>Корпус прогибается в грудном отделе позвоночника и откидывается назад; при этом исполнитель может отступить на шаг-два назад и развести руки в стороны, ладони повернуты вверх («открыты» партнеру); на лице – выражение радости.</a:t>
            </a: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9596" y="928670"/>
            <a:ext cx="8572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Презентацию   выполнила</a:t>
            </a:r>
            <a:b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Музыкальный   руководитель </a:t>
            </a:r>
            <a:b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МДОБУ детский сад «Снегурочка»</a:t>
            </a:r>
            <a:b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Города Сибай</a:t>
            </a:r>
            <a:b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</a:br>
            <a:r>
              <a:rPr lang="ru-RU" sz="3600" b="1" dirty="0" err="1" smtClean="0">
                <a:solidFill>
                  <a:srgbClr val="3333CC"/>
                </a:solidFill>
                <a:latin typeface="Monotype Corsiva" pitchFamily="66" charset="0"/>
              </a:rPr>
              <a:t>Казыханова</a:t>
            </a:r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3333CC"/>
                </a:solidFill>
                <a:latin typeface="Monotype Corsiva" pitchFamily="66" charset="0"/>
              </a:rPr>
              <a:t>Лина</a:t>
            </a:r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3333CC"/>
                </a:solidFill>
                <a:latin typeface="Monotype Corsiva" pitchFamily="66" charset="0"/>
              </a:rPr>
              <a:t>Ассафовна</a:t>
            </a:r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</a:br>
            <a:endParaRPr lang="ru-RU" sz="3600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09728" y="642919"/>
            <a:ext cx="70723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  <a:t>Желаю успехов  в Вашей  дальнейшей работе по развитию выразительных движений у детей в танцах.</a:t>
            </a:r>
            <a:endParaRPr lang="ru-RU" sz="4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Кольцо 2"/>
          <p:cNvSpPr/>
          <p:nvPr/>
        </p:nvSpPr>
        <p:spPr>
          <a:xfrm>
            <a:off x="1738290" y="714356"/>
            <a:ext cx="5357850" cy="5357850"/>
          </a:xfrm>
          <a:prstGeom prst="donut">
            <a:avLst>
              <a:gd name="adj" fmla="val 6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8554" y="2928934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«</a:t>
            </a:r>
            <a:r>
              <a:rPr lang="ru-RU" sz="3600" u="sng" dirty="0" smtClean="0">
                <a:solidFill>
                  <a:srgbClr val="FF0000"/>
                </a:solidFill>
              </a:rPr>
              <a:t>КРУГ</a:t>
            </a:r>
            <a:r>
              <a:rPr lang="ru-RU" sz="3600" dirty="0" smtClean="0">
                <a:solidFill>
                  <a:srgbClr val="FF0000"/>
                </a:solidFill>
              </a:rPr>
              <a:t>»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4-конечная звезда 2"/>
          <p:cNvSpPr/>
          <p:nvPr/>
        </p:nvSpPr>
        <p:spPr>
          <a:xfrm>
            <a:off x="523844" y="500042"/>
            <a:ext cx="3714776" cy="371477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>
            <a:off x="5238752" y="571480"/>
            <a:ext cx="4214842" cy="357505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38290" y="5214950"/>
            <a:ext cx="5072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u="sng" dirty="0" smtClean="0">
                <a:solidFill>
                  <a:srgbClr val="FF0000"/>
                </a:solidFill>
              </a:rPr>
              <a:t>Фигура «ЗВЕЗДОЧКИ»</a:t>
            </a:r>
            <a:endParaRPr lang="ru-RU" sz="36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Кольцо 2"/>
          <p:cNvSpPr/>
          <p:nvPr/>
        </p:nvSpPr>
        <p:spPr>
          <a:xfrm>
            <a:off x="309530" y="428604"/>
            <a:ext cx="3357585" cy="3429024"/>
          </a:xfrm>
          <a:prstGeom prst="donut">
            <a:avLst>
              <a:gd name="adj" fmla="val 8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5667380" y="2786058"/>
            <a:ext cx="3500461" cy="3571900"/>
          </a:xfrm>
          <a:prstGeom prst="donut">
            <a:avLst>
              <a:gd name="adj" fmla="val 8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5810" y="1071546"/>
            <a:ext cx="2502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>
                <a:solidFill>
                  <a:srgbClr val="FF0000"/>
                </a:solidFill>
              </a:rPr>
              <a:t>ДВА  КРУГА</a:t>
            </a:r>
            <a:endParaRPr lang="ru-RU" sz="32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Арка 2"/>
          <p:cNvSpPr/>
          <p:nvPr/>
        </p:nvSpPr>
        <p:spPr>
          <a:xfrm>
            <a:off x="809596" y="1071546"/>
            <a:ext cx="8286808" cy="3952892"/>
          </a:xfrm>
          <a:prstGeom prst="blockArc">
            <a:avLst>
              <a:gd name="adj1" fmla="val 10815751"/>
              <a:gd name="adj2" fmla="val 188413"/>
              <a:gd name="adj3" fmla="val 8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8224" y="5357826"/>
            <a:ext cx="2299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>
                <a:solidFill>
                  <a:srgbClr val="FF0000"/>
                </a:solidFill>
              </a:rPr>
              <a:t>ПОЛУКРУГ</a:t>
            </a:r>
            <a:endParaRPr lang="ru-RU" sz="32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4" name="Блок-схема: узел 13"/>
          <p:cNvSpPr/>
          <p:nvPr/>
        </p:nvSpPr>
        <p:spPr>
          <a:xfrm rot="810316">
            <a:off x="583096" y="336955"/>
            <a:ext cx="505881" cy="5673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 rot="810316">
            <a:off x="1226030" y="765643"/>
            <a:ext cx="506397" cy="5673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 rot="810316">
            <a:off x="1797534" y="1194271"/>
            <a:ext cx="506397" cy="5673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 rot="810316">
            <a:off x="2369038" y="1622899"/>
            <a:ext cx="506397" cy="5673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 rot="810316">
            <a:off x="3726343" y="2551738"/>
            <a:ext cx="507638" cy="5673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 rot="810316">
            <a:off x="4440740" y="2980221"/>
            <a:ext cx="506397" cy="5673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 rot="810316">
            <a:off x="5083681" y="3480287"/>
            <a:ext cx="506397" cy="5673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 rot="810316">
            <a:off x="5798062" y="3908915"/>
            <a:ext cx="506397" cy="5673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 rot="810316">
            <a:off x="6512442" y="4480419"/>
            <a:ext cx="506397" cy="5673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 rot="810316">
            <a:off x="3083417" y="2051527"/>
            <a:ext cx="506397" cy="5673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 rot="810316">
            <a:off x="7226822" y="4980484"/>
            <a:ext cx="506397" cy="5673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52472" y="5857892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ДИАГОНАЛЬ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3845" y="500042"/>
            <a:ext cx="9001187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Современный ритмопластический танец результат взаимодействия ритмического танца , порожденного системой Э.Жака  </a:t>
            </a:r>
            <a:r>
              <a:rPr lang="ru-RU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Далькроза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, и пластического танца  </a:t>
            </a:r>
            <a:r>
              <a:rPr lang="ru-RU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Айседоры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Дункан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 descr="200px-Emile_Jaques_Dalcro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60" y="3786190"/>
            <a:ext cx="3214710" cy="2916909"/>
          </a:xfrm>
          <a:prstGeom prst="rect">
            <a:avLst/>
          </a:prstGeom>
        </p:spPr>
      </p:pic>
      <p:pic>
        <p:nvPicPr>
          <p:cNvPr id="9" name="Рисунок 8" descr="1329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69" y="3839602"/>
            <a:ext cx="3357585" cy="3018398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FD3-0F0E-4FCE-897E-1D64C0A975D5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" y="285728"/>
            <a:ext cx="990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 настоящее время в практике ДОУ для работы с дошкольниками применяется программа музыкально-ритмического психотренинга Бурениной Анны  Иосифовны, развивающую  </a:t>
            </a:r>
            <a:r>
              <a:rPr lang="ru-RU" sz="2800" dirty="0" smtClean="0"/>
              <a:t>  </a:t>
            </a:r>
            <a:r>
              <a:rPr lang="ru-RU" sz="2800" dirty="0" smtClean="0"/>
              <a:t>внимание, волю, память, подвижность ,музыкальность, фантазию, способность  к импровизации в движении под </a:t>
            </a:r>
            <a:r>
              <a:rPr lang="ru-RU" sz="2800" dirty="0" smtClean="0"/>
              <a:t>музыку</a:t>
            </a:r>
            <a:endParaRPr lang="ru-RU" sz="2800" dirty="0"/>
          </a:p>
        </p:txBody>
      </p:sp>
      <p:pic>
        <p:nvPicPr>
          <p:cNvPr id="1026" name="Picture 2" descr="C:\Users\лина\Desktop\Новая папка\RitMoz12ob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1430" y="3500438"/>
            <a:ext cx="2643206" cy="302999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399</TotalTime>
  <Words>375</Words>
  <Application>Microsoft Office PowerPoint</Application>
  <PresentationFormat>Лист A4 (210x297 мм)</PresentationFormat>
  <Paragraphs>90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Специальное оформление</vt:lpstr>
      <vt:lpstr>1_Специальное оформление</vt:lpstr>
      <vt:lpstr>Аспект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 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лина</dc:creator>
  <cp:lastModifiedBy>лина</cp:lastModifiedBy>
  <cp:revision>43</cp:revision>
  <dcterms:created xsi:type="dcterms:W3CDTF">2012-10-24T18:29:45Z</dcterms:created>
  <dcterms:modified xsi:type="dcterms:W3CDTF">2012-10-28T15:22:07Z</dcterms:modified>
</cp:coreProperties>
</file>