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67" r:id="rId5"/>
    <p:sldId id="260" r:id="rId6"/>
    <p:sldId id="261" r:id="rId7"/>
    <p:sldId id="262" r:id="rId8"/>
    <p:sldId id="263" r:id="rId9"/>
    <p:sldId id="264" r:id="rId10"/>
    <p:sldId id="265" r:id="rId11"/>
    <p:sldId id="288" r:id="rId12"/>
    <p:sldId id="302" r:id="rId13"/>
    <p:sldId id="291" r:id="rId14"/>
    <p:sldId id="285" r:id="rId15"/>
    <p:sldId id="286" r:id="rId16"/>
    <p:sldId id="303" r:id="rId17"/>
    <p:sldId id="292" r:id="rId18"/>
    <p:sldId id="287" r:id="rId19"/>
    <p:sldId id="295" r:id="rId20"/>
    <p:sldId id="297" r:id="rId21"/>
    <p:sldId id="298" r:id="rId22"/>
    <p:sldId id="266" r:id="rId23"/>
    <p:sldId id="274" r:id="rId24"/>
    <p:sldId id="275" r:id="rId25"/>
    <p:sldId id="277" r:id="rId26"/>
    <p:sldId id="279" r:id="rId27"/>
    <p:sldId id="304" r:id="rId28"/>
    <p:sldId id="305" r:id="rId29"/>
    <p:sldId id="306" r:id="rId30"/>
    <p:sldId id="282" r:id="rId31"/>
    <p:sldId id="280" r:id="rId32"/>
    <p:sldId id="307" r:id="rId33"/>
    <p:sldId id="299" r:id="rId34"/>
    <p:sldId id="283" r:id="rId35"/>
    <p:sldId id="308" r:id="rId36"/>
    <p:sldId id="300" r:id="rId37"/>
    <p:sldId id="28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581286125845147"/>
          <c:y val="2.8417776891812574E-2"/>
          <c:w val="0.61489330002784903"/>
          <c:h val="0.89839024988282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творческое развитие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1"/>
                <c:pt idx="0">
                  <c:v>Начало работы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музыкально-ритмические навыки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1"/>
                <c:pt idx="0">
                  <c:v>Начало работы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эмоциональная отзывчивсоть 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1"/>
                <c:pt idx="0">
                  <c:v>Начало работы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947072"/>
        <c:axId val="41067648"/>
        <c:axId val="0"/>
      </c:bar3DChart>
      <c:catAx>
        <c:axId val="104947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1067648"/>
        <c:crosses val="autoZero"/>
        <c:auto val="1"/>
        <c:lblAlgn val="ctr"/>
        <c:lblOffset val="100"/>
        <c:noMultiLvlLbl val="0"/>
      </c:catAx>
      <c:valAx>
        <c:axId val="41067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947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181628120291497"/>
          <c:y val="0.34000136348486532"/>
          <c:w val="0.38516025767568524"/>
          <c:h val="0.2506694331942915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творческое развитие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1">
                  <c:v>Итог работы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1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музыкально-ритмические навыки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1">
                  <c:v>Итог работы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1">
                  <c:v>4.4000000000000004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эмоциональная отзывчивсоть 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1">
                  <c:v>Итог работы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682496"/>
        <c:axId val="46684032"/>
        <c:axId val="0"/>
      </c:bar3DChart>
      <c:catAx>
        <c:axId val="46682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6684032"/>
        <c:crosses val="autoZero"/>
        <c:auto val="1"/>
        <c:lblAlgn val="ctr"/>
        <c:lblOffset val="100"/>
        <c:noMultiLvlLbl val="0"/>
      </c:catAx>
      <c:valAx>
        <c:axId val="46684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66824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636957242167771"/>
          <c:y val="0.36595746118299166"/>
          <c:w val="0.32458584848597072"/>
          <c:h val="0.1965840131877239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92887" y="4221088"/>
            <a:ext cx="4851113" cy="201622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 музыкальный руководитель первой квалификационной категории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Янбердина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Гузель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Ильдусовна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МДОБУ д/с «Снегурочка»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55767" y="611464"/>
            <a:ext cx="4968552" cy="230425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Обобщение педагогического опыта на тему:</a:t>
            </a:r>
            <a:b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«Развитие музыкально – ритмических движений у детей старшего дошкольного возраста».</a:t>
            </a:r>
          </a:p>
        </p:txBody>
      </p:sp>
      <p:pic>
        <p:nvPicPr>
          <p:cNvPr id="1026" name="Picture 2" descr="C:\Users\евро\Downloads\jkHJgLc4AJ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04456" cy="540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83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856984" cy="604867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Этапы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процесса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обучения</a:t>
            </a:r>
          </a:p>
          <a:p>
            <a:pPr marL="45720" indent="0" algn="ctr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45720" lvl="0" indent="0" algn="ctr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Начальный этап — обучению упражнению (отдельному движению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4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ОБОБЩЕНИЕ 2021-ТОЧНЫЙ\фотки для слайда обобщение\P0IyfmjFAl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4" y="0"/>
            <a:ext cx="4819910" cy="3614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749" y="89504"/>
            <a:ext cx="1467230" cy="82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979" y="89504"/>
            <a:ext cx="1467231" cy="82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99" y="6040097"/>
            <a:ext cx="1503810" cy="84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17" y="6011180"/>
            <a:ext cx="1555218" cy="87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5332"/>
            <a:ext cx="1547664" cy="87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евро\Desktop\слайд обобщение\IMG_20201124_1501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14281"/>
            <a:ext cx="4594479" cy="3445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210" y="110479"/>
            <a:ext cx="1433790" cy="80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13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евро\Desktop\слайд обобщение\IMG_20201118_153658_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7" y="48361"/>
            <a:ext cx="4769031" cy="3583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ОБОБЩЕНИЕ 2021-ТОЧНЫЙ\фотки для слайда обобщение\FpLlPU6ELSY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77847"/>
            <a:ext cx="4644008" cy="3480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74" y="89504"/>
            <a:ext cx="1467230" cy="82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04" y="89504"/>
            <a:ext cx="1467230" cy="82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34" y="89504"/>
            <a:ext cx="1467230" cy="82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710" y="6102799"/>
            <a:ext cx="1467230" cy="82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83" y="6102377"/>
            <a:ext cx="1467230" cy="82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" y="6032682"/>
            <a:ext cx="1467230" cy="82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вро\Desktop\слайд обобщение\IMG_20210203_154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" y="6145"/>
            <a:ext cx="4755829" cy="3566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вро\Desktop\слайд обобщение\IMG_20210203_154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136" y="3300272"/>
            <a:ext cx="4736308" cy="3552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66" y="75584"/>
            <a:ext cx="1450883" cy="81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2362"/>
            <a:ext cx="1450883" cy="81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068" y="6106246"/>
            <a:ext cx="1453068" cy="81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105" y="6053400"/>
            <a:ext cx="1498130" cy="84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" y="6053400"/>
            <a:ext cx="1420631" cy="7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471" y="62361"/>
            <a:ext cx="1450883" cy="81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89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7704" y="908720"/>
            <a:ext cx="56703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углубленного разучивания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упражнения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ОБОБЩЕНИЕ 2021-ТОЧНЫЙ\фотки для слайда обобщение\IMG_20201207_154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891" y="3274410"/>
            <a:ext cx="4778120" cy="3583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вро\Desktop\слайд обобщение\IMG_20201118_1539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" y="87425"/>
            <a:ext cx="4549116" cy="3411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01" y="6051819"/>
            <a:ext cx="1512168" cy="8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96" y="6051818"/>
            <a:ext cx="1494305" cy="84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" y="6000313"/>
            <a:ext cx="1524780" cy="8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891" y="91913"/>
            <a:ext cx="1551459" cy="87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026" y="91913"/>
            <a:ext cx="1556267" cy="87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293" y="62361"/>
            <a:ext cx="1631795" cy="91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40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ОБОБЩЕНИЕ 2021-ТОЧНЫЙ\фотки для слайда обобщение\IMG_20201217_11442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88025" cy="3593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:\ОБОБЩЕНИЕ 2021-ТОЧНЫЙ\фотки для слайда обобщение\IMG_20201216_16094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979" y="3356992"/>
            <a:ext cx="4629839" cy="3472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85" y="6053337"/>
            <a:ext cx="1443615" cy="8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158"/>
            <a:ext cx="1512168" cy="8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806" y="5979231"/>
            <a:ext cx="1565579" cy="88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97" y="106704"/>
            <a:ext cx="1470309" cy="82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691" y="106704"/>
            <a:ext cx="1470309" cy="82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9856"/>
            <a:ext cx="1562806" cy="87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1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ОБОБЩЕНИЕ 2021-ТОЧНЫЙ\фотки для слайда обобщение\IMG_20201217_11262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6006"/>
            <a:ext cx="4644006" cy="3483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ОБОБЩЕНИЕ 2021-ТОЧНЫЙ\фотки для слайда обобщение\IMG_20201217_1127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320" y="3367023"/>
            <a:ext cx="4676117" cy="3507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89"/>
            <a:ext cx="1540933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933" y="75997"/>
            <a:ext cx="1517943" cy="85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87" y="74002"/>
            <a:ext cx="1468392" cy="82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936" y="6042029"/>
            <a:ext cx="1528063" cy="85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042029"/>
            <a:ext cx="1578865" cy="88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7945"/>
            <a:ext cx="1475656" cy="83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13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1556792"/>
            <a:ext cx="7344816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закрепления и совершенствования упражнения.</a:t>
            </a:r>
          </a:p>
        </p:txBody>
      </p:sp>
    </p:spTree>
    <p:extLst>
      <p:ext uri="{BB962C8B-B14F-4D97-AF65-F5344CB8AC3E}">
        <p14:creationId xmlns:p14="http://schemas.microsoft.com/office/powerpoint/2010/main" val="234667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вро\Desktop\слайд обобщение\P128093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5" y="0"/>
            <a:ext cx="4764020" cy="3573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вро\Desktop\слайд обобщение\P1280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348" y="3264020"/>
            <a:ext cx="4826753" cy="3620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2" y="6034327"/>
            <a:ext cx="1464307" cy="82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16"/>
            <a:ext cx="1512168" cy="8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351"/>
            <a:ext cx="1512168" cy="8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13" y="46351"/>
            <a:ext cx="1512169" cy="8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667" y="6038381"/>
            <a:ext cx="1521917" cy="85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59" y="6034327"/>
            <a:ext cx="1464308" cy="82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856984" cy="5616624"/>
          </a:xfrm>
        </p:spPr>
        <p:txBody>
          <a:bodyPr>
            <a:noAutofit/>
          </a:bodyPr>
          <a:lstStyle/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Формировать у воспитанников  музыкально –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ритмические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000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Образовательные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формировать у детей свободное, естественное и выразительное движение в танце.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учить владеть базовыми элементам различных танцев.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учить самостоятельное использовать полученные знания и навыки.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Развивающие:</a:t>
            </a:r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способствовать развитию координации, гибкости, пластичности, выразительности;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развивать музыкальность (эмоциональную отзывчивость на музыку, слуховые представления, чувство ритма);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развивать выразительность движения;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Воспитательные:</a:t>
            </a:r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пробудить у детей интерес к музыкально – ритмическим занятиям через положительный эмоциональный настрой;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 воспитывать у детей умения работать в коллективе, выполнять ритмические движения слаженно;</a:t>
            </a:r>
          </a:p>
          <a:p>
            <a:pPr marL="45720" indent="0" algn="ctr">
              <a:buNone/>
            </a:pPr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94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9\P133003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9" y="27725"/>
            <a:ext cx="4727055" cy="3545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2019\P133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80" y="3318750"/>
            <a:ext cx="4718999" cy="3539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29" y="0"/>
            <a:ext cx="1528128" cy="8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15" y="41421"/>
            <a:ext cx="1484382" cy="83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896" y="41421"/>
            <a:ext cx="1484383" cy="83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6028589"/>
            <a:ext cx="1474506" cy="82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028589"/>
            <a:ext cx="1453001" cy="81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5" y="5994755"/>
            <a:ext cx="1534659" cy="86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03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Фотографии\23 февраля\23.02.2018\гр 5 23.02.18\P129095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3" y="-1"/>
            <a:ext cx="4668012" cy="350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евро\Downloads\FyMAz8EX3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236416"/>
            <a:ext cx="4686295" cy="3638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29" y="0"/>
            <a:ext cx="1528128" cy="8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057" y="36276"/>
            <a:ext cx="1470789" cy="82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601" y="6011957"/>
            <a:ext cx="1528128" cy="8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128" y="6011957"/>
            <a:ext cx="1528128" cy="8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8428"/>
            <a:ext cx="1528128" cy="8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обложка методички\c6915471c76cdb6362efb0038ac946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846" y="36276"/>
            <a:ext cx="1528128" cy="8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23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784976" cy="864096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Диагностика развития музыкальных способностей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Итог  работы</a:t>
            </a:r>
          </a:p>
          <a:p>
            <a:pPr marL="45720" indent="0" algn="ctr"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70640543"/>
              </p:ext>
            </p:extLst>
          </p:nvPr>
        </p:nvGraphicFramePr>
        <p:xfrm>
          <a:off x="467544" y="1196752"/>
          <a:ext cx="806489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Объект 2"/>
          <p:cNvSpPr txBox="1">
            <a:spLocks/>
          </p:cNvSpPr>
          <p:nvPr/>
        </p:nvSpPr>
        <p:spPr>
          <a:xfrm>
            <a:off x="331912" y="341040"/>
            <a:ext cx="878497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Font typeface="Georgia" pitchFamily="18" charset="0"/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Font typeface="Georgia" pitchFamily="18" charset="0"/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Font typeface="Georgia" pitchFamily="18" charset="0"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27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90" y="116632"/>
            <a:ext cx="9032692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Танцевальные композиции на  юбилее </a:t>
            </a:r>
            <a:br>
              <a:rPr lang="ru-RU" sz="2800" dirty="0" smtClean="0"/>
            </a:br>
            <a:r>
              <a:rPr lang="ru-RU" sz="2800" dirty="0" smtClean="0"/>
              <a:t>детского сада «Снегурочка»</a:t>
            </a:r>
            <a:endParaRPr lang="ru-RU" sz="2800" dirty="0"/>
          </a:p>
        </p:txBody>
      </p:sp>
      <p:pic>
        <p:nvPicPr>
          <p:cNvPr id="2050" name="Picture 2" descr="C:\Users\евро\Desktop\слайд обобщение\IMG_708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" y="1196752"/>
            <a:ext cx="4683125" cy="3121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вро\Desktop\слайд обобщение\IMG_7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36" y="3250651"/>
            <a:ext cx="4483560" cy="36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1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вро\Desktop\слайд обобщение\IMG_720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94"/>
            <a:ext cx="5111258" cy="3407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вро\Desktop\слайд обобщение\IMG_7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80144"/>
            <a:ext cx="5188915" cy="3459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8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« Башкирская полька» </a:t>
            </a:r>
            <a:br>
              <a:rPr lang="ru-RU" sz="2800" dirty="0" smtClean="0"/>
            </a:br>
            <a:r>
              <a:rPr lang="ru-RU" sz="2800" dirty="0" smtClean="0"/>
              <a:t>к 100-ю со дня рождения </a:t>
            </a:r>
            <a:r>
              <a:rPr lang="ru-RU" sz="2800" dirty="0" err="1" smtClean="0"/>
              <a:t>Мустая</a:t>
            </a:r>
            <a:r>
              <a:rPr lang="ru-RU" sz="2800" dirty="0" smtClean="0"/>
              <a:t> </a:t>
            </a:r>
            <a:r>
              <a:rPr lang="ru-RU" sz="2800" dirty="0" err="1" smtClean="0"/>
              <a:t>Карима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5122" name="Picture 2" descr="E:\день суверен2017 со школьниками\P127058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632325" cy="3475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день суверен2017 со школьниками\P12705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74995"/>
            <a:ext cx="4644008" cy="3483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0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41784"/>
            <a:ext cx="9036496" cy="9989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Участие в фестивале «Синяя птица»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евро\Downloads\Yz3bHfLsqTs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5" y="1580795"/>
            <a:ext cx="3888433" cy="5184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P12807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1580796"/>
            <a:ext cx="388843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363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77" y="16559"/>
            <a:ext cx="9117423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/>
              <a:t>«Башкирский хоровод» </a:t>
            </a:r>
            <a:br>
              <a:rPr lang="ru-RU" sz="2400" dirty="0" smtClean="0"/>
            </a:br>
            <a:r>
              <a:rPr lang="ru-RU" sz="2400" dirty="0" smtClean="0"/>
              <a:t>(фольклорный праздник «Кукушкин чай», «</a:t>
            </a:r>
            <a:r>
              <a:rPr lang="ru-RU" sz="2400" dirty="0" err="1" smtClean="0"/>
              <a:t>Нардуган</a:t>
            </a:r>
            <a:r>
              <a:rPr lang="ru-RU" sz="2800" dirty="0" smtClean="0"/>
              <a:t>»)</a:t>
            </a:r>
            <a:endParaRPr lang="ru-RU" sz="2800" dirty="0"/>
          </a:p>
        </p:txBody>
      </p:sp>
      <p:pic>
        <p:nvPicPr>
          <p:cNvPr id="3" name="Picture 2" descr="E:\ОБОБЩЕНИЕ 2021-ТОЧНЫЙ\фотки для слайда обобщение\IMG_20210203_10121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99971"/>
            <a:ext cx="4044116" cy="3033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ОБОБЩЕНИЕ 2021-ТОЧНЫЙ\фотки для слайда обобщение\2019\P133002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3851920" cy="3040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ОБОБЩЕНИЕ 2021-ТОЧНЫЙ\фотки для слайда обобщение\IMG_20210203_1015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54969"/>
            <a:ext cx="4004042" cy="3003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Танцевальная композиция «Рыбки», «Перепляс» к театральной постановке «Золотая рыбка», посвященной Году Театра</a:t>
            </a:r>
            <a:endParaRPr lang="ru-RU" sz="2800" dirty="0"/>
          </a:p>
        </p:txBody>
      </p:sp>
      <p:pic>
        <p:nvPicPr>
          <p:cNvPr id="2050" name="Picture 2" descr="E:\ОБОБЩЕНИЕ 2021-ТОЧНЫЙ\фотки для слайда обобщение\IMG-20191120-WA002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5" y="1548631"/>
            <a:ext cx="3960440" cy="5280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ОБОБЩЕНИЕ 2021-ТОЧНЫЙ\фотки для слайда обобщение\IMG-20191120-WA004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22" y="1988840"/>
            <a:ext cx="486244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39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Танцевальные постановки «Журавли», «Салют», посвященные  </a:t>
            </a:r>
            <a:r>
              <a:rPr lang="ru-RU" sz="2800" dirty="0"/>
              <a:t>Д</a:t>
            </a:r>
            <a:r>
              <a:rPr lang="ru-RU" sz="2800" dirty="0" smtClean="0"/>
              <a:t>ню Победы</a:t>
            </a:r>
            <a:endParaRPr lang="ru-RU" sz="2800" dirty="0"/>
          </a:p>
        </p:txBody>
      </p:sp>
      <p:pic>
        <p:nvPicPr>
          <p:cNvPr id="3074" name="Picture 2" descr="E:\ОБОБЩЕНИЕ 2021-ТОЧНЫЙ\фотки для слайда обобщение\IMG_843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3128"/>
            <a:ext cx="4572000" cy="304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ОБОБЩЕНИЕ 2021-ТОЧНЫЙ\фотки для слайда обобщение\IMG_845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4572000" cy="304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3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Диагностика развития музыкальных способностей.</a:t>
            </a:r>
            <a:b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052736"/>
            <a:ext cx="8784976" cy="504056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ходе диагностики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отслеживались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показатели: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Творческое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развитие: музыкальный слух, чувство ритма, воображение.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Музыкально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ритмические навыки: гибкость тела (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выворотность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ног, подъем стопы), шаги (танцевальный, хороводный), дроби,  прыжки,  координация движений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Эмоциональная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отзывчивость:  мимика,  поза (выразительные, четкие  движения в танцевальных композициях),  жесты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радость, удивление, восторг и т.д.)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39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22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Сольные выступления</a:t>
            </a:r>
            <a:r>
              <a:rPr lang="ru-RU" sz="2800" dirty="0"/>
              <a:t>,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dirty="0" smtClean="0"/>
              <a:t>посвященные </a:t>
            </a:r>
            <a:r>
              <a:rPr lang="ru-RU" sz="2800" dirty="0"/>
              <a:t>Д</a:t>
            </a:r>
            <a:r>
              <a:rPr lang="ru-RU" sz="2800" dirty="0" smtClean="0"/>
              <a:t>ню Победы </a:t>
            </a:r>
            <a:endParaRPr lang="ru-RU" sz="2800" dirty="0"/>
          </a:p>
        </p:txBody>
      </p:sp>
      <p:pic>
        <p:nvPicPr>
          <p:cNvPr id="1026" name="Picture 2" descr="G:\ффф\_MG_272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4" y="1340768"/>
            <a:ext cx="3602021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ффф\_MG_26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978" y="1340768"/>
            <a:ext cx="3600400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52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35902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effectLst/>
              </a:rPr>
              <a:t> </a:t>
            </a:r>
            <a:r>
              <a:rPr lang="ru-RU" sz="2800" dirty="0">
                <a:effectLst/>
              </a:rPr>
              <a:t>У</a:t>
            </a:r>
            <a:r>
              <a:rPr lang="ru-RU" sz="2800" dirty="0" smtClean="0">
                <a:effectLst/>
              </a:rPr>
              <a:t>частие </a:t>
            </a:r>
            <a:r>
              <a:rPr lang="ru-RU" sz="2800" dirty="0">
                <a:effectLst/>
              </a:rPr>
              <a:t>в мастер – классе 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>
                <a:effectLst/>
              </a:rPr>
              <a:t>«</a:t>
            </a:r>
            <a:r>
              <a:rPr lang="ru-RU" sz="2800" dirty="0" smtClean="0">
                <a:effectLst/>
              </a:rPr>
              <a:t>Танцевальная аэробика </a:t>
            </a:r>
            <a:r>
              <a:rPr lang="ru-RU" sz="2800" dirty="0">
                <a:effectLst/>
              </a:rPr>
              <a:t>с элементами башкирских танцев» </a:t>
            </a:r>
            <a:r>
              <a:rPr lang="ru-RU" sz="2800" dirty="0" smtClean="0">
                <a:effectLst/>
              </a:rPr>
              <a:t> хореограф </a:t>
            </a:r>
            <a:br>
              <a:rPr lang="ru-RU" sz="2800" dirty="0" smtClean="0">
                <a:effectLst/>
              </a:rPr>
            </a:br>
            <a:r>
              <a:rPr lang="ru-RU" sz="2800" dirty="0" err="1" smtClean="0">
                <a:effectLst/>
              </a:rPr>
              <a:t>Акназаров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Фаниль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Вакильевич</a:t>
            </a:r>
            <a:endParaRPr lang="ru-RU" dirty="0"/>
          </a:p>
        </p:txBody>
      </p:sp>
      <p:pic>
        <p:nvPicPr>
          <p:cNvPr id="8194" name="Picture 2" descr="C:\Users\евро\Downloads\821ocsmkdhQ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1892888"/>
            <a:ext cx="3724401" cy="4965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06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effectLst/>
              </a:rPr>
              <a:t>Семинар </a:t>
            </a:r>
            <a:r>
              <a:rPr lang="ru-RU" sz="2800" dirty="0">
                <a:effectLst/>
              </a:rPr>
              <a:t>– </a:t>
            </a:r>
            <a:r>
              <a:rPr lang="ru-RU" sz="2800" dirty="0" smtClean="0">
                <a:effectLst/>
              </a:rPr>
              <a:t>практикум </a:t>
            </a:r>
            <a:r>
              <a:rPr lang="ru-RU" sz="2800" dirty="0">
                <a:effectLst/>
              </a:rPr>
              <a:t>для педагогов детского сада и музыкальных руководителей города по теме «Разучивание элементов башкирского танца в работе с детьми дошкольного возраста».</a:t>
            </a:r>
            <a:endParaRPr lang="ru-RU" sz="2800" dirty="0"/>
          </a:p>
        </p:txBody>
      </p:sp>
      <p:pic>
        <p:nvPicPr>
          <p:cNvPr id="4098" name="Picture 2" descr="E:\ОБОБЩЕНИЕ 2021-ТОЧНЫЙ\фотки для слайда обобщение\IMG-20200205-WA003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5116164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ОБОБЩЕНИЕ 2021-ТОЧНЫЙ\фотки для слайда обобщение\IMG-20200205-WA002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782" y="2204864"/>
            <a:ext cx="2619642" cy="4653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27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effectLst/>
              </a:rPr>
              <a:t>Обучающий </a:t>
            </a:r>
            <a:r>
              <a:rPr lang="ru-RU" sz="2800" dirty="0">
                <a:effectLst/>
              </a:rPr>
              <a:t>мастер-класс </a:t>
            </a:r>
            <a:r>
              <a:rPr lang="ru-RU" sz="2800" dirty="0" smtClean="0">
                <a:effectLst/>
              </a:rPr>
              <a:t/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«</a:t>
            </a:r>
            <a:r>
              <a:rPr lang="ru-RU" sz="2800" dirty="0">
                <a:effectLst/>
              </a:rPr>
              <a:t>Методика преподавания народного танца» </a:t>
            </a:r>
            <a:r>
              <a:rPr lang="ru-RU" sz="2800" dirty="0" smtClean="0">
                <a:effectLst/>
              </a:rPr>
              <a:t/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в </a:t>
            </a:r>
            <a:r>
              <a:rPr lang="ru-RU" sz="2800" dirty="0">
                <a:effectLst/>
              </a:rPr>
              <a:t>МБУ ДО Детская школа </a:t>
            </a:r>
            <a:r>
              <a:rPr lang="ru-RU" sz="2800" dirty="0" smtClean="0">
                <a:effectLst/>
              </a:rPr>
              <a:t>искусств.</a:t>
            </a:r>
            <a:endParaRPr lang="ru-RU" sz="2800" dirty="0"/>
          </a:p>
        </p:txBody>
      </p:sp>
      <p:pic>
        <p:nvPicPr>
          <p:cNvPr id="2050" name="Picture 2" descr="C:\Users\евро\Downloads\8YeOZD06kek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1850"/>
            <a:ext cx="2713781" cy="3618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вро\Downloads\Mf_ngopBMnw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64904"/>
            <a:ext cx="3203848" cy="2402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муз школ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6792"/>
            <a:ext cx="3173514" cy="4485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614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088575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Участие в городском конкурсе </a:t>
            </a:r>
            <a:br>
              <a:rPr lang="ru-RU" sz="2800" dirty="0" smtClean="0"/>
            </a:br>
            <a:r>
              <a:rPr lang="ru-RU" sz="2800" dirty="0" smtClean="0"/>
              <a:t>«Звезда по имени Мама»</a:t>
            </a:r>
            <a:endParaRPr lang="ru-RU" sz="2800" dirty="0"/>
          </a:p>
        </p:txBody>
      </p:sp>
      <p:pic>
        <p:nvPicPr>
          <p:cNvPr id="2050" name="Picture 2" descr="E:\мама звезда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7004"/>
            <a:ext cx="3960440" cy="5596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00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03649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Участие в фестивале народного творчества для дошкольников </a:t>
            </a:r>
            <a:br>
              <a:rPr lang="ru-RU" sz="2800" dirty="0" smtClean="0"/>
            </a:br>
            <a:r>
              <a:rPr lang="ru-RU" sz="2800" dirty="0" smtClean="0"/>
              <a:t>«Кубок содружества» </a:t>
            </a:r>
            <a:endParaRPr lang="ru-RU" sz="2800" dirty="0"/>
          </a:p>
        </p:txBody>
      </p:sp>
      <p:pic>
        <p:nvPicPr>
          <p:cNvPr id="5122" name="Picture 2" descr="E:\ОБОБЩЕНИЕ 2021-ТОЧНЫЙ\фотки для слайда обобщение\khoreografi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70" y="1772816"/>
            <a:ext cx="3608773" cy="5005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3255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5760"/>
            <a:ext cx="8784976" cy="92195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2800" dirty="0" smtClean="0"/>
              <a:t>Используемая литература</a:t>
            </a:r>
            <a:endParaRPr lang="ru-RU" sz="2800" dirty="0"/>
          </a:p>
        </p:txBody>
      </p:sp>
      <p:pic>
        <p:nvPicPr>
          <p:cNvPr id="1026" name="Picture 2" descr="E:\ОБОБЩЕНИЕ 2021-ТОЧНЫЙ\фотки для слайда обобщение\Fc4ep4NXT0Y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172"/>
            <a:ext cx="1814513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ОБОБЩЕНИЕ 2021-ТОЧНЫЙ\фотки для слайда обобщение\gxHeeg29oaw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" y="3987070"/>
            <a:ext cx="1774825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ОБОБЩЕНИЕ 2021-ТОЧНЫЙ\фотки для слайда обобщение\h4-CponHeo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13358"/>
            <a:ext cx="2150072" cy="3835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вро\Downloads\NvlTxxcfu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46821"/>
            <a:ext cx="2565848" cy="3847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ОБОБЩЕНИЕ 2021-ТОЧНЫЙ\фотки для слайда обобщение\гаскаров хореограф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4093305"/>
            <a:ext cx="1924234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ОБОБЩЕНИЕ 2021-ТОЧНЫЙ\фотки для слайда обобщение\книга беляев хореограф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8740"/>
            <a:ext cx="2376265" cy="3375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ОБОБЩЕНИЕ 2021-ТОЧНЫЙ\фотки для слайда обобщение\нагаева хореограф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1047710"/>
            <a:ext cx="1979712" cy="2939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35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marL="45720" indent="0" algn="ctr">
              <a:buNone/>
            </a:pP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80183152"/>
              </p:ext>
            </p:extLst>
          </p:nvPr>
        </p:nvGraphicFramePr>
        <p:xfrm>
          <a:off x="323528" y="1268760"/>
          <a:ext cx="856895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87338" y="188913"/>
            <a:ext cx="8856662" cy="1295400"/>
          </a:xfrm>
        </p:spPr>
        <p:txBody>
          <a:bodyPr>
            <a:normAutofit fontScale="85000" lnSpcReduction="20000"/>
          </a:bodyPr>
          <a:lstStyle/>
          <a:p>
            <a:pPr marL="45720" indent="0" algn="ctr">
              <a:buNone/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Диагностика развития музыкальных способностей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Начало работы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57992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8928992" cy="5616624"/>
          </a:xfrm>
        </p:spPr>
        <p:txBody>
          <a:bodyPr>
            <a:normAutofit fontScale="25000" lnSpcReduction="20000"/>
          </a:bodyPr>
          <a:lstStyle/>
          <a:p>
            <a:pPr marL="4572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 и этапы работы с </a:t>
            </a: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детьми</a:t>
            </a:r>
          </a:p>
          <a:p>
            <a:pPr marL="45720" indent="0" algn="ctr">
              <a:buNone/>
            </a:pPr>
            <a:endParaRPr lang="ru-RU" sz="9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8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основывается на  следующих</a:t>
            </a:r>
            <a:r>
              <a:rPr lang="ru-RU" sz="80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8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принципах:  </a:t>
            </a:r>
          </a:p>
          <a:p>
            <a:pPr lvl="0">
              <a:buFont typeface="Wingdings" pitchFamily="2" charset="2"/>
              <a:buChar char="Ø"/>
            </a:pP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Творческая </a:t>
            </a:r>
            <a:r>
              <a:rPr lang="ru-RU" sz="8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направленность – создание условий для творческого самовыражения ребенка, учитывая его индивидуальные возможности;</a:t>
            </a:r>
          </a:p>
          <a:p>
            <a:pPr lvl="0">
              <a:buFont typeface="Wingdings" pitchFamily="2" charset="2"/>
              <a:buChar char="Ø"/>
            </a:pP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Последовательность</a:t>
            </a:r>
            <a:r>
              <a:rPr lang="ru-RU" sz="8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- усложнение выполнения творческих заданий: от </a:t>
            </a: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простого </a:t>
            </a:r>
            <a:r>
              <a:rPr lang="ru-RU" sz="8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сложному;</a:t>
            </a:r>
          </a:p>
          <a:p>
            <a:pPr lvl="0">
              <a:buFont typeface="Wingdings" pitchFamily="2" charset="2"/>
              <a:buChar char="Ø"/>
            </a:pP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Принцип </a:t>
            </a:r>
            <a:r>
              <a:rPr lang="ru-RU" sz="8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партнерства – вовлечение родителей в </a:t>
            </a:r>
            <a:r>
              <a:rPr lang="ru-RU" sz="8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8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образовательный процесс (открытые занятия, концерты детей, отчетные видео - ролики занятий, консультация родителей по социальной сети </a:t>
            </a:r>
            <a:r>
              <a:rPr lang="en-US" sz="8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whatsApp</a:t>
            </a:r>
            <a:r>
              <a:rPr lang="ru-RU" sz="8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8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инстаграмм</a:t>
            </a:r>
            <a:r>
              <a:rPr lang="ru-RU" sz="8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>
              <a:buFont typeface="Wingdings" pitchFamily="2" charset="2"/>
              <a:buChar char="Ø"/>
            </a:pPr>
            <a:r>
              <a:rPr lang="ru-RU" sz="8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8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реализации опыта использованы</a:t>
            </a:r>
            <a:r>
              <a:rPr lang="ru-RU" sz="80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8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инновационные технологии:</a:t>
            </a:r>
            <a:endParaRPr lang="ru-RU" sz="8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Использование </a:t>
            </a:r>
            <a:r>
              <a:rPr lang="ru-RU" sz="8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ИКТ (ноутбук, экран, музыкальный центр). Который позволяет более наглядно и качественно показать иллюстративный и музыкальный материал на занятии.</a:t>
            </a:r>
          </a:p>
          <a:p>
            <a:pPr lvl="0">
              <a:buFont typeface="Wingdings" pitchFamily="2" charset="2"/>
              <a:buChar char="Ø"/>
            </a:pP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технологии. Прослушивание классических музыкальных произведений (шум моря, пение птиц, журчание ручья), так же дыхательные упражнения, </a:t>
            </a:r>
            <a:r>
              <a:rPr lang="ru-RU" sz="8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логоритмику</a:t>
            </a:r>
            <a:r>
              <a:rPr lang="ru-RU" sz="8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используем для поддержания здоровья детей на занятиях.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6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0"/>
            <a:ext cx="8856984" cy="6453336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50000"/>
              </a:lnSpc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Методы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 приемы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Словесный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метод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Наглядный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метод. </a:t>
            </a: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Музыкальное сопровождение.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Практический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метод. </a:t>
            </a: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Игровой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метод. 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891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784976" cy="59766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Танцевальные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 музыкальные игры</a:t>
            </a:r>
          </a:p>
          <a:p>
            <a:pPr marL="45720" indent="0" algn="ctr">
              <a:buNone/>
            </a:pPr>
            <a:r>
              <a:rPr lang="ru-RU" sz="3200" b="1" u="sng" dirty="0">
                <a:latin typeface="Times New Roman" pitchFamily="18" charset="0"/>
                <a:cs typeface="Times New Roman" pitchFamily="18" charset="0"/>
              </a:rPr>
              <a:t>Танцевальные игры</a:t>
            </a: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" indent="0" algn="ctr">
              <a:buNone/>
            </a:pPr>
            <a:endParaRPr lang="ru-RU" sz="3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«Кот и мыши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«У Меланьи, у старушки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«Ласточки, воробьи и петухи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«Подснежник расцветает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», «Цветочки»,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«Жучок-паучок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Магазин игрушек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Тик-так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Доведи меня и не потеряй».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В гости к кошке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» и т.д.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712968" cy="583264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Музыкальные игры</a:t>
            </a:r>
          </a:p>
          <a:p>
            <a:pPr marL="45720" indent="0"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Три медведя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«Мишки и пчелы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«Паучок и мушки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«Найди щенка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Воротики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», «Сказочный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мир балета» (лото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), «Жмурки», «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Белые гуси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«Кто скорее найдет свой кружок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 и т.д.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84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640960" cy="5544616"/>
          </a:xfrm>
        </p:spPr>
        <p:txBody>
          <a:bodyPr/>
          <a:lstStyle/>
          <a:p>
            <a:pPr marL="45720" indent="0"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Танцевальные этюды</a:t>
            </a:r>
          </a:p>
          <a:p>
            <a:pPr marL="45720" indent="0"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«Чебурашка», «Веселый поезд», «Я по городу иду», «Веселая разминка», «Губки бантиком», «Часики»,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Чунга-чанга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», «Учитель танцев» и т.д.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889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467</TotalTime>
  <Words>497</Words>
  <Application>Microsoft Office PowerPoint</Application>
  <PresentationFormat>Экран (4:3)</PresentationFormat>
  <Paragraphs>85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Воздушный поток</vt:lpstr>
      <vt:lpstr>Обобщение педагогического опыта на тему: «Развитие музыкально – ритмических движений у детей старшего дошкольного возраста».</vt:lpstr>
      <vt:lpstr>Презентация PowerPoint</vt:lpstr>
      <vt:lpstr>Диагностика развития музыкальных способностей.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Танцевальные композиции на  юбилее  детского сада «Снегурочка»</vt:lpstr>
      <vt:lpstr>Презентация PowerPoint</vt:lpstr>
      <vt:lpstr>« Башкирская полька»  к 100-ю со дня рождения Мустая Карима </vt:lpstr>
      <vt:lpstr>Участие в фестивале «Синяя птица»</vt:lpstr>
      <vt:lpstr>«Башкирский хоровод»  (фольклорный праздник «Кукушкин чай», «Нардуган»)</vt:lpstr>
      <vt:lpstr>Танцевальная композиция «Рыбки», «Перепляс» к театральной постановке «Золотая рыбка», посвященной Году Театра</vt:lpstr>
      <vt:lpstr>Танцевальные постановки «Журавли», «Салют», посвященные  Дню Победы</vt:lpstr>
      <vt:lpstr>Сольные выступления,  посвященные Дню Победы </vt:lpstr>
      <vt:lpstr> Участие в мастер – классе  «Танцевальная аэробика с элементами башкирских танцев»  хореограф  Акназаров Фаниль Вакильевич</vt:lpstr>
      <vt:lpstr>Семинар – практикум для педагогов детского сада и музыкальных руководителей города по теме «Разучивание элементов башкирского танца в работе с детьми дошкольного возраста».</vt:lpstr>
      <vt:lpstr>Обучающий мастер-класс  «Методика преподавания народного танца»  в МБУ ДО Детская школа искусств.</vt:lpstr>
      <vt:lpstr>Участие в городском конкурсе  «Звезда по имени Мама»</vt:lpstr>
      <vt:lpstr>Участие в фестивале народного творчества для дошкольников  «Кубок содружества» </vt:lpstr>
      <vt:lpstr>Используемая литература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евро</dc:creator>
  <cp:lastModifiedBy>евро</cp:lastModifiedBy>
  <cp:revision>44</cp:revision>
  <dcterms:created xsi:type="dcterms:W3CDTF">2021-04-05T19:59:31Z</dcterms:created>
  <dcterms:modified xsi:type="dcterms:W3CDTF">2021-04-17T12:55:48Z</dcterms:modified>
</cp:coreProperties>
</file>